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1" r:id="rId5"/>
    <p:sldId id="259" r:id="rId6"/>
    <p:sldId id="267" r:id="rId7"/>
    <p:sldId id="262" r:id="rId8"/>
    <p:sldId id="260" r:id="rId9"/>
    <p:sldId id="263" r:id="rId10"/>
    <p:sldId id="264" r:id="rId11"/>
    <p:sldId id="265" r:id="rId12"/>
    <p:sldId id="266" r:id="rId13"/>
  </p:sldIdLst>
  <p:sldSz cx="9144000" cy="6858000" type="screen4x3"/>
  <p:notesSz cx="9928225" cy="679767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808080"/>
    <a:srgbClr val="FF00FF"/>
    <a:srgbClr val="00FFFF"/>
    <a:srgbClr val="FFFF00"/>
    <a:srgbClr val="0000FF"/>
    <a:srgbClr val="00FF00"/>
    <a:srgbClr val="FF0000"/>
    <a:srgbClr val="7F7358"/>
    <a:srgbClr val="ABB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2" autoAdjust="0"/>
  </p:normalViewPr>
  <p:slideViewPr>
    <p:cSldViewPr snapToGrid="0" showGuides="1">
      <p:cViewPr>
        <p:scale>
          <a:sx n="100" d="100"/>
          <a:sy n="100" d="100"/>
        </p:scale>
        <p:origin x="-204" y="72"/>
      </p:cViewPr>
      <p:guideLst>
        <p:guide orient="horz" pos="27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14548-B5F2-4C11-B376-16E5A52FA4C5}" type="datetimeFigureOut">
              <a:rPr lang="nl-BE" smtClean="0"/>
              <a:t>22/02/2011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1B2D1-2B61-40EE-B8B5-C99F6460779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285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697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823" y="3228896"/>
            <a:ext cx="7942580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612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697" y="6456612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CD49D81-6FBD-430C-8F7B-66C9D507CC3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632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0"/>
            <a:ext cx="9140825" cy="5235575"/>
          </a:xfrm>
          <a:prstGeom prst="rect">
            <a:avLst/>
          </a:prstGeom>
          <a:solidFill>
            <a:srgbClr val="7F7358"/>
          </a:solidFill>
          <a:ln w="9525">
            <a:solidFill>
              <a:srgbClr val="7F735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9500" y="1619250"/>
            <a:ext cx="7772400" cy="2097088"/>
          </a:xfrm>
          <a:noFill/>
        </p:spPr>
        <p:txBody>
          <a:bodyPr lIns="0" tIns="0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9500" y="4138613"/>
            <a:ext cx="7740650" cy="585787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 rIns="91440" bIns="45720"/>
          <a:lstStyle>
            <a:lvl1pPr>
              <a:defRPr/>
            </a:lvl1pPr>
          </a:lstStyle>
          <a:p>
            <a:fld id="{230A3C28-3FAD-47CB-9955-E37A7840CA31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F51CCD-5E9C-4AEB-A203-ED8433399A20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5218113" y="6638925"/>
            <a:ext cx="3922712" cy="215900"/>
          </a:xfrm>
          <a:prstGeom prst="rect">
            <a:avLst/>
          </a:prstGeom>
          <a:solidFill>
            <a:srgbClr val="5F604A"/>
          </a:solidFill>
          <a:ln w="9525">
            <a:solidFill>
              <a:srgbClr val="5F604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nl-NL"/>
              <a:t>Herhaling titel van presentatie</a:t>
            </a:r>
          </a:p>
        </p:txBody>
      </p:sp>
      <p:pic>
        <p:nvPicPr>
          <p:cNvPr id="6154" name="Picture 10" descr="VUB_logo si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5541963"/>
            <a:ext cx="3490913" cy="7064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0825" cy="1004400"/>
          </a:xfrm>
        </p:spPr>
        <p:txBody>
          <a:bodyPr tIns="14400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39D40D-48FC-4AA5-95DD-D4DD3BA43775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806E91-3408-41AC-BBAD-51653565F93E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0"/>
            <a:ext cx="2284412" cy="5995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4013" cy="59959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162D65-AE71-4F78-A3EB-E9B43F75CC2A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0A1BDB-8149-43DF-8593-E19AD6E9A34D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0825" cy="1004835"/>
          </a:xfrm>
        </p:spPr>
        <p:txBody>
          <a:bodyPr tIns="14400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943" y="1104883"/>
            <a:ext cx="8834332" cy="4984418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6F6839-4A5D-4A49-B86A-7D6D971AC3ED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146839-9151-41F8-8160-10CE9CEC1E20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13BF42-6F3B-4E8E-89ED-3D7D3D1EA75A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07F30C-3131-4A05-82F0-D2AC00F74465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0825" cy="1004400"/>
          </a:xfrm>
        </p:spPr>
        <p:txBody>
          <a:bodyPr tIns="14400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1989138"/>
            <a:ext cx="4187825" cy="4006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0763" y="1989138"/>
            <a:ext cx="4189412" cy="4006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D55462-AC8C-4F56-A8A7-D47A7ECFF3EB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2F0016-DC5B-4ACD-85AD-6DFB83F7C0F9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4400"/>
          </a:xfrm>
          <a:solidFill>
            <a:srgbClr val="5F604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792000" tIns="14400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4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50EE15-A6A2-4F24-8743-03AD3E592A92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C1E520-B6D1-40A5-B6BC-91348F226DC5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0825" cy="1004400"/>
          </a:xfrm>
          <a:solidFill>
            <a:srgbClr val="5F604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792000" tIns="14400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4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702938-6984-41A8-80AA-43855A0DA13A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57E2E9-DF77-458F-B06A-ADE96A038273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8F058-100E-4308-9C55-06154FE38B84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4B93A2-23F2-4DCA-9B2C-9697B66EC403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49580B-5FDC-459C-8D28-8BDC4F0817AF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355E06-8DC6-470A-A336-EA69012F9E03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E55F9A-E89B-4132-998C-0C2B96F5856D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1D3C19-ACC7-4159-B783-97C37E11C323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Herhaling titel van presentatie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207125"/>
            <a:ext cx="9140825" cy="647700"/>
          </a:xfrm>
          <a:prstGeom prst="rect">
            <a:avLst/>
          </a:prstGeom>
          <a:solidFill>
            <a:srgbClr val="ABB202"/>
          </a:solidFill>
          <a:ln w="9525">
            <a:solidFill>
              <a:srgbClr val="ABB20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0825" cy="1439863"/>
          </a:xfrm>
          <a:prstGeom prst="rect">
            <a:avLst/>
          </a:prstGeom>
          <a:solidFill>
            <a:srgbClr val="5F604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792000" tIns="432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smtClean="0"/>
              <a:t>Titel van de Slide</a:t>
            </a:r>
            <a:endParaRPr lang="nl-NL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0538" y="1989138"/>
            <a:ext cx="8529637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tweede niveau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526213"/>
            <a:ext cx="76517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57DA5ABB-5942-4DD8-8861-83E4B4DB308F}" type="datetime1">
              <a:rPr lang="nl-NL"/>
              <a:pPr/>
              <a:t>21-2-2011</a:t>
            </a:fld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19250" y="6526213"/>
            <a:ext cx="3048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DFA8E428-7DD4-4338-A76C-2C6C89E53E70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219700" y="6207125"/>
            <a:ext cx="3922713" cy="215900"/>
          </a:xfrm>
          <a:prstGeom prst="rect">
            <a:avLst/>
          </a:prstGeom>
          <a:solidFill>
            <a:srgbClr val="5F604A"/>
          </a:solidFill>
          <a:ln w="9525">
            <a:solidFill>
              <a:srgbClr val="5F604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08725"/>
            <a:ext cx="26638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/>
              <a:t>Herhaling titel van presentatie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1258888" y="6516688"/>
            <a:ext cx="3603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BE" sz="1000">
                <a:solidFill>
                  <a:schemeClr val="bg1"/>
                </a:solidFill>
                <a:latin typeface="Verdana" pitchFamily="34" charset="0"/>
              </a:rPr>
              <a:t>Pag.</a:t>
            </a:r>
            <a:endParaRPr lang="nl-NL" sz="100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 "/>
        <a:defRPr sz="4000">
          <a:solidFill>
            <a:srgbClr val="5F604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000">
          <a:solidFill>
            <a:srgbClr val="7F735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7F735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7F735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F735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F735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F735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F735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F7358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8.jpe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wmf"/><Relationship Id="rId4" Type="http://schemas.openxmlformats.org/officeDocument/2006/relationships/image" Target="../media/image9.jpeg"/><Relationship Id="rId9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Digitale</a:t>
            </a:r>
            <a:r>
              <a:rPr lang="en-US" dirty="0" smtClean="0"/>
              <a:t> </a:t>
            </a:r>
            <a:r>
              <a:rPr lang="en-US" dirty="0" err="1" smtClean="0"/>
              <a:t>beeldverwerking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Joeri Barbarien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0A3C28-3FAD-47CB-9955-E37A7840CA31}" type="datetime1">
              <a:rPr lang="nl-NL" smtClean="0"/>
              <a:pPr/>
              <a:t>21-2-2011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7F51CCD-5E9C-4AEB-A203-ED8433399A20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Herhaling titel van presentatie</a:t>
            </a:r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Beelden</a:t>
            </a:r>
            <a:r>
              <a:rPr lang="en-US" sz="3600" dirty="0" smtClean="0"/>
              <a:t> </a:t>
            </a:r>
            <a:r>
              <a:rPr lang="en-US" sz="3600" dirty="0" err="1" smtClean="0"/>
              <a:t>tonen</a:t>
            </a:r>
            <a:r>
              <a:rPr lang="en-US" sz="3600" dirty="0" smtClean="0"/>
              <a:t> </a:t>
            </a:r>
            <a:r>
              <a:rPr lang="en-US" sz="3600" dirty="0" smtClean="0"/>
              <a:t>van de Webcam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985520"/>
            <a:ext cx="4678363" cy="5010468"/>
          </a:xfrm>
        </p:spPr>
        <p:txBody>
          <a:bodyPr/>
          <a:lstStyle/>
          <a:p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extends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JFrame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Timer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timer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...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MyListener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extends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WindowAdapter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windowOpened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WindowEvent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evt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    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theframegrabber.startCapturing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exception)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	{...}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TimerListener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implements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ActionListener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actionPerformed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ActionEvent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e)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getCurrentImage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detectLevel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...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0" y="1016000"/>
            <a:ext cx="4448175" cy="49799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timer = new Timer(delay, new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TimerListener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getCurrentImage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try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theframegrabber.grabImage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repaint();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catch(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exception)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{...}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detectLevel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image = new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, 			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pSettings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newlevel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image.detectLevel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(...);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  <p:sp>
        <p:nvSpPr>
          <p:cNvPr id="10" name="Rectangle 9"/>
          <p:cNvSpPr/>
          <p:nvPr/>
        </p:nvSpPr>
        <p:spPr>
          <a:xfrm>
            <a:off x="4023360" y="2159000"/>
            <a:ext cx="2766060" cy="172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100" dirty="0" smtClean="0">
                <a:solidFill>
                  <a:schemeClr val="tx1"/>
                </a:solidFill>
              </a:rPr>
              <a:t>“</a:t>
            </a:r>
            <a:r>
              <a:rPr lang="en-US" sz="1100" dirty="0" err="1" smtClean="0">
                <a:solidFill>
                  <a:schemeClr val="tx1"/>
                </a:solidFill>
              </a:rPr>
              <a:t>detectLevel</a:t>
            </a:r>
            <a:r>
              <a:rPr lang="en-US" sz="1100" dirty="0" smtClean="0">
                <a:solidFill>
                  <a:schemeClr val="tx1"/>
                </a:solidFill>
              </a:rPr>
              <a:t>” </a:t>
            </a:r>
            <a:r>
              <a:rPr lang="en-US" sz="1100" dirty="0" err="1" smtClean="0">
                <a:solidFill>
                  <a:schemeClr val="tx1"/>
                </a:solidFill>
              </a:rPr>
              <a:t>zet</a:t>
            </a:r>
            <a:r>
              <a:rPr lang="en-US" sz="1100" dirty="0" smtClean="0">
                <a:solidFill>
                  <a:schemeClr val="tx1"/>
                </a:solidFill>
              </a:rPr>
              <a:t> het </a:t>
            </a:r>
            <a:r>
              <a:rPr lang="en-US" sz="1100" dirty="0" err="1" smtClean="0">
                <a:solidFill>
                  <a:schemeClr val="tx1"/>
                </a:solidFill>
              </a:rPr>
              <a:t>gecapturede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beeld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om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naar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een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MyRGBImage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zodat</a:t>
            </a:r>
            <a:r>
              <a:rPr lang="en-US" sz="1100" dirty="0" smtClean="0">
                <a:solidFill>
                  <a:schemeClr val="tx1"/>
                </a:solidFill>
              </a:rPr>
              <a:t> de </a:t>
            </a:r>
            <a:r>
              <a:rPr lang="en-US" sz="1100" dirty="0" err="1" smtClean="0">
                <a:solidFill>
                  <a:schemeClr val="tx1"/>
                </a:solidFill>
              </a:rPr>
              <a:t>pixelwaarden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toegankelijk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worden</a:t>
            </a:r>
            <a:r>
              <a:rPr lang="en-US" sz="1100" dirty="0" smtClean="0">
                <a:solidFill>
                  <a:schemeClr val="tx1"/>
                </a:solidFill>
              </a:rPr>
              <a:t>. De </a:t>
            </a:r>
            <a:r>
              <a:rPr lang="en-US" sz="1100" dirty="0" err="1" smtClean="0">
                <a:solidFill>
                  <a:schemeClr val="tx1"/>
                </a:solidFill>
              </a:rPr>
              <a:t>eigenlijke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detectie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wordt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uitgevoerd</a:t>
            </a:r>
            <a:r>
              <a:rPr lang="en-US" sz="1100" dirty="0" smtClean="0">
                <a:solidFill>
                  <a:schemeClr val="tx1"/>
                </a:solidFill>
              </a:rPr>
              <a:t> in </a:t>
            </a:r>
            <a:r>
              <a:rPr lang="en-US" sz="1100" dirty="0" err="1" smtClean="0">
                <a:solidFill>
                  <a:schemeClr val="tx1"/>
                </a:solidFill>
              </a:rPr>
              <a:t>image.detectLevel</a:t>
            </a:r>
            <a:r>
              <a:rPr lang="en-US" sz="1100" dirty="0" smtClean="0">
                <a:solidFill>
                  <a:schemeClr val="tx1"/>
                </a:solidFill>
              </a:rPr>
              <a:t>()</a:t>
            </a:r>
          </a:p>
          <a:p>
            <a:pPr algn="just"/>
            <a:endParaRPr lang="en-US" sz="1100" dirty="0" smtClean="0">
              <a:solidFill>
                <a:schemeClr val="tx1"/>
              </a:solidFill>
            </a:endParaRPr>
          </a:p>
          <a:p>
            <a:pPr algn="just"/>
            <a:r>
              <a:rPr lang="en-US" sz="1100" dirty="0" smtClean="0">
                <a:solidFill>
                  <a:schemeClr val="tx1"/>
                </a:solidFill>
              </a:rPr>
              <a:t>(</a:t>
            </a:r>
            <a:r>
              <a:rPr lang="en-US" sz="1100" dirty="0" err="1" smtClean="0">
                <a:solidFill>
                  <a:schemeClr val="tx1"/>
                </a:solidFill>
              </a:rPr>
              <a:t>zelf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te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implementeren</a:t>
            </a:r>
            <a:r>
              <a:rPr lang="en-US" sz="1100" dirty="0" smtClean="0">
                <a:solidFill>
                  <a:schemeClr val="tx1"/>
                </a:solidFill>
              </a:rPr>
              <a:t>)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Algoritme </a:t>
            </a:r>
            <a:r>
              <a:rPr lang="en-US" sz="3600" dirty="0" err="1" smtClean="0"/>
              <a:t>voor</a:t>
            </a:r>
            <a:r>
              <a:rPr lang="en-US" sz="3600" dirty="0" smtClean="0"/>
              <a:t> </a:t>
            </a:r>
            <a:r>
              <a:rPr lang="en-US" sz="3600" dirty="0" err="1" smtClean="0"/>
              <a:t>detectie</a:t>
            </a:r>
            <a:endParaRPr lang="en-US" sz="36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Frame differencing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  <p:pic>
        <p:nvPicPr>
          <p:cNvPr id="14" name="Picture 13" descr="Picture 1.jpg"/>
          <p:cNvPicPr>
            <a:picLocks noChangeAspect="1"/>
          </p:cNvPicPr>
          <p:nvPr/>
        </p:nvPicPr>
        <p:blipFill>
          <a:blip r:embed="rId3" cstate="print"/>
          <a:srcRect l="8858"/>
          <a:stretch>
            <a:fillRect/>
          </a:stretch>
        </p:blipFill>
        <p:spPr>
          <a:xfrm>
            <a:off x="261717" y="1897380"/>
            <a:ext cx="1666805" cy="1371600"/>
          </a:xfrm>
          <a:prstGeom prst="rect">
            <a:avLst/>
          </a:prstGeom>
        </p:spPr>
      </p:pic>
      <p:pic>
        <p:nvPicPr>
          <p:cNvPr id="15" name="Picture 14" descr="Picture 2.jpg"/>
          <p:cNvPicPr>
            <a:picLocks noChangeAspect="1"/>
          </p:cNvPicPr>
          <p:nvPr/>
        </p:nvPicPr>
        <p:blipFill>
          <a:blip r:embed="rId4" cstate="print"/>
          <a:srcRect l="8858"/>
          <a:stretch>
            <a:fillRect/>
          </a:stretch>
        </p:blipFill>
        <p:spPr>
          <a:xfrm>
            <a:off x="282177" y="3960000"/>
            <a:ext cx="1666805" cy="1371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4320" y="5453956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Huidig</a:t>
            </a:r>
            <a:r>
              <a:rPr lang="en-US" sz="1400" dirty="0" smtClean="0"/>
              <a:t> frame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3360" y="3337243"/>
            <a:ext cx="2353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Referentie</a:t>
            </a:r>
            <a:r>
              <a:rPr lang="en-US" sz="1400" dirty="0" smtClean="0"/>
              <a:t> frame</a:t>
            </a:r>
          </a:p>
          <a:p>
            <a:r>
              <a:rPr lang="en-US" sz="1400" dirty="0" smtClean="0"/>
              <a:t>(</a:t>
            </a:r>
            <a:r>
              <a:rPr lang="en-US" sz="1400" dirty="0" err="1" smtClean="0"/>
              <a:t>opgenomen</a:t>
            </a:r>
            <a:r>
              <a:rPr lang="en-US" sz="1400" dirty="0" smtClean="0"/>
              <a:t> </a:t>
            </a:r>
            <a:r>
              <a:rPr lang="en-US" sz="1400" dirty="0" err="1" smtClean="0"/>
              <a:t>bij</a:t>
            </a:r>
            <a:r>
              <a:rPr lang="en-US" sz="1400" dirty="0" smtClean="0"/>
              <a:t> </a:t>
            </a:r>
            <a:r>
              <a:rPr lang="en-US" sz="1400" dirty="0" err="1" smtClean="0"/>
              <a:t>initialisatie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8" name="Oval 17"/>
          <p:cNvSpPr/>
          <p:nvPr/>
        </p:nvSpPr>
        <p:spPr>
          <a:xfrm>
            <a:off x="3482340" y="3312374"/>
            <a:ext cx="510540" cy="5105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SAD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65120" y="4394200"/>
            <a:ext cx="411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Absolute </a:t>
            </a:r>
            <a:r>
              <a:rPr lang="en-US" sz="1400" dirty="0" err="1" smtClean="0"/>
              <a:t>waarde</a:t>
            </a:r>
            <a:r>
              <a:rPr lang="en-US" sz="1400" dirty="0" smtClean="0"/>
              <a:t> van het </a:t>
            </a:r>
            <a:r>
              <a:rPr lang="en-US" sz="1400" dirty="0" err="1" smtClean="0"/>
              <a:t>verschil</a:t>
            </a:r>
            <a:r>
              <a:rPr lang="en-US" sz="1400" dirty="0" smtClean="0"/>
              <a:t> </a:t>
            </a:r>
            <a:r>
              <a:rPr lang="en-US" sz="1400" dirty="0" err="1" smtClean="0"/>
              <a:t>tussen</a:t>
            </a:r>
            <a:r>
              <a:rPr lang="en-US" sz="1400" dirty="0" smtClean="0"/>
              <a:t> de </a:t>
            </a:r>
            <a:r>
              <a:rPr lang="en-US" sz="1400" dirty="0" err="1" smtClean="0"/>
              <a:t>pixelwaarden</a:t>
            </a:r>
            <a:r>
              <a:rPr lang="en-US" sz="1400" dirty="0" smtClean="0"/>
              <a:t> (SAD – sum of absolute differences) in de twee frames </a:t>
            </a:r>
            <a:r>
              <a:rPr lang="en-US" sz="1400" dirty="0" err="1" smtClean="0"/>
              <a:t>berekenen</a:t>
            </a:r>
            <a:endParaRPr lang="en-US" sz="1400" dirty="0"/>
          </a:p>
        </p:txBody>
      </p:sp>
      <p:cxnSp>
        <p:nvCxnSpPr>
          <p:cNvPr id="21" name="Straight Arrow Connector 20"/>
          <p:cNvCxnSpPr>
            <a:stCxn id="15" idx="3"/>
            <a:endCxn id="18" idx="3"/>
          </p:cNvCxnSpPr>
          <p:nvPr/>
        </p:nvCxnSpPr>
        <p:spPr>
          <a:xfrm flipV="1">
            <a:off x="1948982" y="3748147"/>
            <a:ext cx="1608125" cy="8976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3"/>
            <a:endCxn id="18" idx="1"/>
          </p:cNvCxnSpPr>
          <p:nvPr/>
        </p:nvCxnSpPr>
        <p:spPr>
          <a:xfrm>
            <a:off x="1928522" y="2583180"/>
            <a:ext cx="1628585" cy="8039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2198369" y="1714500"/>
          <a:ext cx="3128087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5" imgW="1892160" imgH="622080" progId="Equation.DSMT4">
                  <p:embed/>
                </p:oleObj>
              </mc:Choice>
              <mc:Fallback>
                <p:oleObj name="Equation" r:id="rId5" imgW="1892160" imgH="6220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8369" y="1714500"/>
                        <a:ext cx="3128087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1701800" y="3337243"/>
          <a:ext cx="155098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Equation" r:id="rId7" imgW="1041120" imgH="241200" progId="Equation.DSMT4">
                  <p:embed/>
                </p:oleObj>
              </mc:Choice>
              <mc:Fallback>
                <p:oleObj name="Equation" r:id="rId7" imgW="104112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3337243"/>
                        <a:ext cx="1550988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408113" y="5426075"/>
          <a:ext cx="1590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Equation" r:id="rId9" imgW="1054080" imgH="241200" progId="Equation.DSMT4">
                  <p:embed/>
                </p:oleObj>
              </mc:Choice>
              <mc:Fallback>
                <p:oleObj name="Equation" r:id="rId9" imgW="105408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8113" y="5426075"/>
                        <a:ext cx="1590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 cstate="print"/>
          <a:srcRect l="12965" t="7422" r="9724" b="11545"/>
          <a:stretch>
            <a:fillRect/>
          </a:stretch>
        </p:blipFill>
        <p:spPr bwMode="auto">
          <a:xfrm>
            <a:off x="4247485" y="2881844"/>
            <a:ext cx="199947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Straight Arrow Connector 27"/>
          <p:cNvCxnSpPr>
            <a:stCxn id="18" idx="6"/>
            <a:endCxn id="1029" idx="1"/>
          </p:cNvCxnSpPr>
          <p:nvPr/>
        </p:nvCxnSpPr>
        <p:spPr>
          <a:xfrm>
            <a:off x="3992880" y="3567644"/>
            <a:ext cx="2546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83580" y="2024380"/>
            <a:ext cx="2651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Thresholding</a:t>
            </a:r>
            <a:endParaRPr lang="en-US" sz="1400" dirty="0" smtClean="0"/>
          </a:p>
          <a:p>
            <a:r>
              <a:rPr lang="en-US" sz="1400" dirty="0" smtClean="0"/>
              <a:t>if(value&gt;</a:t>
            </a:r>
            <a:r>
              <a:rPr lang="en-US" sz="1400" dirty="0" err="1" smtClean="0"/>
              <a:t>th</a:t>
            </a:r>
            <a:r>
              <a:rPr lang="en-US" sz="1400" dirty="0" smtClean="0"/>
              <a:t>) set to 1 (white) else set 0 (black)</a:t>
            </a:r>
          </a:p>
        </p:txBody>
      </p:sp>
      <p:sp>
        <p:nvSpPr>
          <p:cNvPr id="30" name="Oval 29"/>
          <p:cNvSpPr/>
          <p:nvPr/>
        </p:nvSpPr>
        <p:spPr>
          <a:xfrm>
            <a:off x="6501560" y="3365714"/>
            <a:ext cx="403860" cy="403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1029" idx="3"/>
            <a:endCxn id="30" idx="2"/>
          </p:cNvCxnSpPr>
          <p:nvPr/>
        </p:nvCxnSpPr>
        <p:spPr>
          <a:xfrm>
            <a:off x="6246955" y="3567644"/>
            <a:ext cx="2546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718560" y="3977640"/>
            <a:ext cx="38100" cy="4165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652260" y="2811780"/>
            <a:ext cx="15240" cy="419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 cstate="print"/>
          <a:srcRect l="19447" t="10721" r="20528" b="21442"/>
          <a:stretch>
            <a:fillRect/>
          </a:stretch>
        </p:blipFill>
        <p:spPr bwMode="auto">
          <a:xfrm>
            <a:off x="7149983" y="2881844"/>
            <a:ext cx="185443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9" name="Straight Arrow Connector 38"/>
          <p:cNvCxnSpPr>
            <a:stCxn id="30" idx="6"/>
            <a:endCxn id="1030" idx="1"/>
          </p:cNvCxnSpPr>
          <p:nvPr/>
        </p:nvCxnSpPr>
        <p:spPr>
          <a:xfrm>
            <a:off x="6905420" y="3567644"/>
            <a:ext cx="2445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209014" y="474726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Niveau</a:t>
            </a:r>
            <a:r>
              <a:rPr lang="en-US" dirty="0" smtClean="0"/>
              <a:t> </a:t>
            </a:r>
            <a:r>
              <a:rPr lang="en-US" dirty="0" err="1" smtClean="0"/>
              <a:t>detectie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1030" idx="2"/>
            <a:endCxn id="40" idx="0"/>
          </p:cNvCxnSpPr>
          <p:nvPr/>
        </p:nvCxnSpPr>
        <p:spPr>
          <a:xfrm>
            <a:off x="8077200" y="4253444"/>
            <a:ext cx="19237" cy="4938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802380" y="5600700"/>
            <a:ext cx="4121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RightLight</a:t>
            </a:r>
            <a:r>
              <a:rPr lang="en-US" dirty="0" smtClean="0"/>
              <a:t> en </a:t>
            </a:r>
            <a:r>
              <a:rPr lang="en-US" dirty="0" err="1" smtClean="0"/>
              <a:t>Autogain</a:t>
            </a:r>
            <a:r>
              <a:rPr lang="en-US" dirty="0" smtClean="0"/>
              <a:t> van de </a:t>
            </a:r>
            <a:br>
              <a:rPr lang="en-US" dirty="0" smtClean="0"/>
            </a:br>
            <a:r>
              <a:rPr lang="en-US" dirty="0" smtClean="0"/>
              <a:t>camera </a:t>
            </a:r>
            <a:r>
              <a:rPr lang="en-US" dirty="0" err="1" smtClean="0"/>
              <a:t>afzetten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beste</a:t>
            </a:r>
            <a:r>
              <a:rPr lang="en-US" dirty="0" smtClean="0"/>
              <a:t> </a:t>
            </a:r>
            <a:r>
              <a:rPr lang="en-US" dirty="0" err="1" smtClean="0"/>
              <a:t>resultaten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Algoritme</a:t>
            </a:r>
            <a:r>
              <a:rPr lang="en-US" sz="3600" dirty="0" smtClean="0"/>
              <a:t> </a:t>
            </a:r>
            <a:r>
              <a:rPr lang="en-US" sz="3600" dirty="0" err="1" smtClean="0"/>
              <a:t>voor</a:t>
            </a:r>
            <a:r>
              <a:rPr lang="en-US" sz="3600" dirty="0" smtClean="0"/>
              <a:t> </a:t>
            </a:r>
            <a:r>
              <a:rPr lang="en-US" sz="3600" dirty="0" err="1" smtClean="0"/>
              <a:t>detectie</a:t>
            </a:r>
            <a:endParaRPr lang="en-US" sz="36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rame differencing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l="19447" t="10721" r="20528" b="21442"/>
          <a:stretch>
            <a:fillRect/>
          </a:stretch>
        </p:blipFill>
        <p:spPr bwMode="auto">
          <a:xfrm>
            <a:off x="185302" y="2081744"/>
            <a:ext cx="2687437" cy="198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3017520" y="2164080"/>
            <a:ext cx="594778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</a:t>
            </a:r>
            <a:r>
              <a:rPr lang="en-US" dirty="0" err="1" smtClean="0"/>
              <a:t>Verwijder</a:t>
            </a:r>
            <a:r>
              <a:rPr lang="en-US" dirty="0" smtClean="0"/>
              <a:t> </a:t>
            </a:r>
            <a:r>
              <a:rPr lang="en-US" dirty="0" err="1" smtClean="0"/>
              <a:t>ruis</a:t>
            </a:r>
            <a:r>
              <a:rPr lang="en-US" dirty="0" smtClean="0"/>
              <a:t> (</a:t>
            </a:r>
            <a:r>
              <a:rPr lang="en-US" dirty="0" err="1" smtClean="0"/>
              <a:t>bvb</a:t>
            </a:r>
            <a:r>
              <a:rPr lang="en-US" dirty="0" smtClean="0"/>
              <a:t>):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err="1" smtClean="0"/>
              <a:t>Verdeel</a:t>
            </a:r>
            <a:r>
              <a:rPr lang="en-US" dirty="0" smtClean="0"/>
              <a:t> </a:t>
            </a:r>
            <a:r>
              <a:rPr lang="en-US" dirty="0" err="1" smtClean="0"/>
              <a:t>beeld</a:t>
            </a:r>
            <a:r>
              <a:rPr lang="en-US" dirty="0" smtClean="0"/>
              <a:t> in </a:t>
            </a:r>
            <a:r>
              <a:rPr lang="en-US" dirty="0" err="1" smtClean="0"/>
              <a:t>blokken</a:t>
            </a:r>
            <a:r>
              <a:rPr lang="en-US" dirty="0" smtClean="0"/>
              <a:t> van 4x4 or 8x8 pixels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blok</a:t>
            </a:r>
            <a:r>
              <a:rPr lang="en-US" dirty="0" smtClean="0"/>
              <a:t> &gt;x% </a:t>
            </a:r>
            <a:r>
              <a:rPr lang="en-US" dirty="0" err="1" smtClean="0"/>
              <a:t>witte</a:t>
            </a:r>
            <a:r>
              <a:rPr lang="en-US" dirty="0" smtClean="0"/>
              <a:t> pixels </a:t>
            </a:r>
            <a:r>
              <a:rPr lang="en-US" dirty="0" err="1" smtClean="0"/>
              <a:t>bevat</a:t>
            </a:r>
            <a:r>
              <a:rPr lang="en-US" dirty="0" smtClean="0"/>
              <a:t>, </a:t>
            </a:r>
            <a:r>
              <a:rPr lang="en-US" dirty="0" err="1" smtClean="0"/>
              <a:t>verander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pixels in het </a:t>
            </a:r>
            <a:r>
              <a:rPr lang="en-US" dirty="0" err="1" smtClean="0"/>
              <a:t>blok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witte</a:t>
            </a:r>
            <a:r>
              <a:rPr lang="en-US" dirty="0" smtClean="0"/>
              <a:t> pixels, </a:t>
            </a:r>
            <a:r>
              <a:rPr lang="en-US" dirty="0" err="1" smtClean="0"/>
              <a:t>anders</a:t>
            </a:r>
            <a:r>
              <a:rPr lang="en-US" dirty="0" smtClean="0"/>
              <a:t> </a:t>
            </a:r>
            <a:r>
              <a:rPr lang="en-US" dirty="0" err="1" smtClean="0"/>
              <a:t>verander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alle</a:t>
            </a:r>
            <a:r>
              <a:rPr lang="en-US" dirty="0" smtClean="0"/>
              <a:t> pixels in het </a:t>
            </a:r>
            <a:r>
              <a:rPr lang="en-US" dirty="0" err="1" smtClean="0"/>
              <a:t>blok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zwarte</a:t>
            </a:r>
            <a:r>
              <a:rPr lang="en-US" dirty="0" smtClean="0"/>
              <a:t> pixels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rij</a:t>
            </a:r>
            <a:r>
              <a:rPr lang="en-US" dirty="0" smtClean="0"/>
              <a:t> van ten </a:t>
            </a:r>
            <a:r>
              <a:rPr lang="en-US" dirty="0" err="1" smtClean="0"/>
              <a:t>minste</a:t>
            </a:r>
            <a:r>
              <a:rPr lang="en-US" dirty="0" smtClean="0"/>
              <a:t> y </a:t>
            </a:r>
            <a:r>
              <a:rPr lang="en-US" dirty="0" err="1" smtClean="0"/>
              <a:t>aaneensluitende</a:t>
            </a:r>
            <a:r>
              <a:rPr lang="en-US" dirty="0" smtClean="0"/>
              <a:t> </a:t>
            </a:r>
            <a:r>
              <a:rPr lang="en-US" dirty="0" err="1" smtClean="0"/>
              <a:t>witte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blokken</a:t>
            </a:r>
            <a:r>
              <a:rPr lang="en-US" dirty="0" smtClean="0"/>
              <a:t> </a:t>
            </a:r>
            <a:r>
              <a:rPr lang="en-US" dirty="0" err="1" smtClean="0"/>
              <a:t>overblijft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het </a:t>
            </a:r>
            <a:r>
              <a:rPr lang="en-US" dirty="0" err="1" smtClean="0"/>
              <a:t>niveau</a:t>
            </a:r>
            <a:r>
              <a:rPr lang="en-US" dirty="0" smtClean="0"/>
              <a:t> </a:t>
            </a:r>
            <a:r>
              <a:rPr lang="en-US" dirty="0" err="1" smtClean="0"/>
              <a:t>gedetecteerd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.</a:t>
            </a:r>
          </a:p>
          <a:p>
            <a:pPr marL="182563" indent="-182563"/>
            <a:r>
              <a:rPr lang="en-US" dirty="0" smtClean="0"/>
              <a:t>b) </a:t>
            </a:r>
            <a:r>
              <a:rPr lang="en-US" dirty="0" err="1" smtClean="0"/>
              <a:t>Niveau</a:t>
            </a:r>
            <a:r>
              <a:rPr lang="en-US" dirty="0" smtClean="0"/>
              <a:t> </a:t>
            </a:r>
            <a:r>
              <a:rPr lang="en-US" dirty="0" err="1" smtClean="0"/>
              <a:t>detectie</a:t>
            </a:r>
            <a:r>
              <a:rPr lang="en-US" dirty="0" smtClean="0"/>
              <a:t> 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/>
              <a:t>Door </a:t>
            </a:r>
            <a:r>
              <a:rPr lang="en-US" dirty="0" err="1" smtClean="0"/>
              <a:t>zwaartepunt</a:t>
            </a:r>
            <a:r>
              <a:rPr lang="en-US" dirty="0" smtClean="0"/>
              <a:t> van de </a:t>
            </a:r>
            <a:r>
              <a:rPr lang="en-US" dirty="0" err="1" smtClean="0"/>
              <a:t>witte</a:t>
            </a:r>
            <a:r>
              <a:rPr lang="en-US" dirty="0" smtClean="0"/>
              <a:t> </a:t>
            </a:r>
            <a:r>
              <a:rPr lang="en-US" dirty="0" err="1" smtClean="0"/>
              <a:t>blokken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bepalen</a:t>
            </a:r>
            <a:endParaRPr lang="en-US" dirty="0" smtClean="0"/>
          </a:p>
          <a:p>
            <a:pPr marL="182563" indent="-182563">
              <a:buFont typeface="Arial" pitchFamily="34" charset="0"/>
              <a:buChar char="•"/>
            </a:pPr>
            <a:r>
              <a:rPr lang="en-US" dirty="0" err="1" smtClean="0"/>
              <a:t>Als</a:t>
            </a:r>
            <a:r>
              <a:rPr lang="en-US" dirty="0" smtClean="0"/>
              <a:t> het </a:t>
            </a:r>
            <a:r>
              <a:rPr lang="en-US" dirty="0" err="1" smtClean="0"/>
              <a:t>niveau</a:t>
            </a:r>
            <a:r>
              <a:rPr lang="en-US" dirty="0" smtClean="0"/>
              <a:t> </a:t>
            </a:r>
            <a:r>
              <a:rPr lang="en-US" dirty="0" err="1" smtClean="0"/>
              <a:t>stabiel</a:t>
            </a:r>
            <a:r>
              <a:rPr lang="en-US" dirty="0" smtClean="0"/>
              <a:t> </a:t>
            </a:r>
            <a:r>
              <a:rPr lang="en-US" dirty="0" err="1" smtClean="0"/>
              <a:t>blijft</a:t>
            </a:r>
            <a:r>
              <a:rPr lang="en-US" dirty="0" smtClean="0"/>
              <a:t> over </a:t>
            </a:r>
            <a:r>
              <a:rPr lang="en-US" dirty="0" err="1" smtClean="0"/>
              <a:t>meerdere</a:t>
            </a:r>
            <a:r>
              <a:rPr lang="en-US" dirty="0" smtClean="0"/>
              <a:t> frames, </a:t>
            </a:r>
            <a:br>
              <a:rPr lang="en-US" dirty="0" smtClean="0"/>
            </a:br>
            <a:r>
              <a:rPr lang="en-US" dirty="0" err="1" smtClean="0"/>
              <a:t>geef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door </a:t>
            </a:r>
            <a:r>
              <a:rPr lang="en-US" dirty="0" err="1" smtClean="0"/>
              <a:t>aan</a:t>
            </a:r>
            <a:r>
              <a:rPr lang="en-US" dirty="0" smtClean="0"/>
              <a:t> de controller via USB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842260" y="1790700"/>
            <a:ext cx="2842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Niveau</a:t>
            </a:r>
            <a:r>
              <a:rPr lang="en-US" dirty="0" smtClean="0"/>
              <a:t> </a:t>
            </a:r>
            <a:r>
              <a:rPr lang="en-US" dirty="0" err="1" smtClean="0"/>
              <a:t>detectie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6839-4A5D-4A49-B86A-7D6D971AC3ED}" type="datetime1">
              <a:rPr lang="nl-NL" smtClean="0"/>
              <a:pPr/>
              <a:t>21-2-2011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46839-9151-41F8-8160-10CE9CEC1E20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 smtClean="0"/>
              <a:t>Digitale beeldverwerking</a:t>
            </a:r>
            <a:endParaRPr lang="nl-NL" dirty="0"/>
          </a:p>
        </p:txBody>
      </p: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4213225" y="3178175"/>
            <a:ext cx="863600" cy="1798638"/>
            <a:chOff x="1701" y="3022"/>
            <a:chExt cx="545" cy="1298"/>
          </a:xfrm>
        </p:grpSpPr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 rot="-5400000">
              <a:off x="1701" y="3113"/>
              <a:ext cx="136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11"/>
            <p:cNvGrpSpPr>
              <a:grpSpLocks/>
            </p:cNvGrpSpPr>
            <p:nvPr/>
          </p:nvGrpSpPr>
          <p:grpSpPr bwMode="auto">
            <a:xfrm>
              <a:off x="1701" y="3294"/>
              <a:ext cx="545" cy="1026"/>
              <a:chOff x="1746" y="3294"/>
              <a:chExt cx="545" cy="1026"/>
            </a:xfrm>
          </p:grpSpPr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 flipH="1">
                <a:off x="1746" y="3294"/>
                <a:ext cx="227" cy="10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>
                <a:off x="2064" y="3294"/>
                <a:ext cx="227" cy="10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4"/>
              <p:cNvSpPr>
                <a:spLocks noChangeShapeType="1"/>
              </p:cNvSpPr>
              <p:nvPr/>
            </p:nvSpPr>
            <p:spPr bwMode="auto">
              <a:xfrm>
                <a:off x="2018" y="3294"/>
                <a:ext cx="0" cy="10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" name="Oval 15"/>
            <p:cNvSpPr>
              <a:spLocks noChangeArrowheads="1"/>
            </p:cNvSpPr>
            <p:nvPr/>
          </p:nvSpPr>
          <p:spPr bwMode="auto">
            <a:xfrm>
              <a:off x="1815" y="3022"/>
              <a:ext cx="317" cy="31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6515100" y="3683000"/>
            <a:ext cx="1009650" cy="792163"/>
            <a:chOff x="793" y="3158"/>
            <a:chExt cx="636" cy="499"/>
          </a:xfrm>
        </p:grpSpPr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793" y="3158"/>
              <a:ext cx="636" cy="49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39" y="3203"/>
              <a:ext cx="544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6227763" y="4475163"/>
            <a:ext cx="1584325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6732588" y="324961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PC</a:t>
            </a:r>
          </a:p>
        </p:txBody>
      </p:sp>
      <p:pic>
        <p:nvPicPr>
          <p:cNvPr id="20" name="Picture 23" descr="v4_java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8950" y="3754438"/>
            <a:ext cx="361950" cy="628650"/>
          </a:xfrm>
          <a:prstGeom prst="rect">
            <a:avLst/>
          </a:prstGeom>
          <a:noFill/>
        </p:spPr>
      </p:pic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3492500" y="2316163"/>
            <a:ext cx="22034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Webcam </a:t>
            </a:r>
          </a:p>
          <a:p>
            <a:pPr algn="ctr"/>
            <a:r>
              <a:rPr lang="en-US" sz="1400"/>
              <a:t>(resolutie 640x480 pixels)</a:t>
            </a:r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 flipV="1">
            <a:off x="1187450" y="2530475"/>
            <a:ext cx="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2269864" y="2537460"/>
            <a:ext cx="329044" cy="2443876"/>
          </a:xfrm>
          <a:prstGeom prst="rect">
            <a:avLst/>
          </a:prstGeom>
          <a:solidFill>
            <a:srgbClr val="F6F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Line 32"/>
          <p:cNvSpPr>
            <a:spLocks noChangeShapeType="1"/>
          </p:cNvSpPr>
          <p:nvPr/>
        </p:nvSpPr>
        <p:spPr bwMode="auto">
          <a:xfrm flipV="1">
            <a:off x="2633980" y="1935480"/>
            <a:ext cx="878840" cy="14935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3471862" y="1534478"/>
            <a:ext cx="27993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err="1" smtClean="0"/>
              <a:t>Gebruiker</a:t>
            </a:r>
            <a:r>
              <a:rPr lang="en-US" sz="1200" dirty="0" smtClean="0"/>
              <a:t> </a:t>
            </a:r>
            <a:r>
              <a:rPr lang="en-US" sz="1200" dirty="0" err="1" smtClean="0"/>
              <a:t>geeft</a:t>
            </a:r>
            <a:r>
              <a:rPr lang="en-US" sz="1200" dirty="0" smtClean="0"/>
              <a:t> </a:t>
            </a:r>
            <a:r>
              <a:rPr lang="en-US" sz="1200" dirty="0" err="1" smtClean="0"/>
              <a:t>stelhoogte</a:t>
            </a:r>
            <a:r>
              <a:rPr lang="en-US" sz="1200" dirty="0" smtClean="0"/>
              <a:t> in door de hand </a:t>
            </a:r>
            <a:r>
              <a:rPr lang="en-US" sz="1200" dirty="0" err="1" smtClean="0"/>
              <a:t>een</a:t>
            </a:r>
            <a:r>
              <a:rPr lang="en-US" sz="1200" dirty="0" smtClean="0"/>
              <a:t> </a:t>
            </a:r>
            <a:r>
              <a:rPr lang="en-US" sz="1200" dirty="0" err="1" smtClean="0"/>
              <a:t>aantal</a:t>
            </a:r>
            <a:r>
              <a:rPr lang="en-US" sz="1200" dirty="0" smtClean="0"/>
              <a:t> </a:t>
            </a:r>
            <a:r>
              <a:rPr lang="en-US" sz="1200" dirty="0" err="1" smtClean="0"/>
              <a:t>seconden</a:t>
            </a:r>
            <a:r>
              <a:rPr lang="en-US" sz="1200" dirty="0" smtClean="0"/>
              <a:t> op </a:t>
            </a:r>
            <a:r>
              <a:rPr lang="en-US" sz="1200" dirty="0" err="1" smtClean="0"/>
              <a:t>deze</a:t>
            </a:r>
            <a:r>
              <a:rPr lang="en-US" sz="1200" dirty="0" smtClean="0"/>
              <a:t> </a:t>
            </a:r>
            <a:r>
              <a:rPr lang="en-US" sz="1200" dirty="0" err="1" smtClean="0"/>
              <a:t>positie</a:t>
            </a:r>
            <a:r>
              <a:rPr lang="en-US" sz="1200" dirty="0" smtClean="0"/>
              <a:t> </a:t>
            </a:r>
            <a:r>
              <a:rPr lang="en-US" sz="1200" dirty="0" err="1" smtClean="0"/>
              <a:t>te</a:t>
            </a:r>
            <a:r>
              <a:rPr lang="en-US" sz="1200" dirty="0" smtClean="0"/>
              <a:t> </a:t>
            </a:r>
            <a:r>
              <a:rPr lang="en-US" sz="1200" dirty="0" err="1" smtClean="0"/>
              <a:t>houden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cxnSp>
        <p:nvCxnSpPr>
          <p:cNvPr id="33" name="AutoShape 34"/>
          <p:cNvCxnSpPr>
            <a:cxnSpLocks noChangeShapeType="1"/>
            <a:endCxn id="18" idx="1"/>
          </p:cNvCxnSpPr>
          <p:nvPr/>
        </p:nvCxnSpPr>
        <p:spPr bwMode="auto">
          <a:xfrm>
            <a:off x="4895850" y="3398838"/>
            <a:ext cx="1331913" cy="1328737"/>
          </a:xfrm>
          <a:prstGeom prst="curvedConnector3">
            <a:avLst>
              <a:gd name="adj1" fmla="val 4994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323850" y="2674938"/>
            <a:ext cx="8787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</a:p>
          <a:p>
            <a:r>
              <a:rPr lang="en-US" sz="1000" dirty="0" smtClean="0"/>
              <a:t>(</a:t>
            </a:r>
            <a:r>
              <a:rPr lang="en-US" sz="1000" dirty="0" smtClean="0"/>
              <a:t>640 or 480)</a:t>
            </a:r>
          </a:p>
        </p:txBody>
      </p:sp>
      <p:grpSp>
        <p:nvGrpSpPr>
          <p:cNvPr id="35" name="Group 38"/>
          <p:cNvGrpSpPr>
            <a:grpSpLocks/>
          </p:cNvGrpSpPr>
          <p:nvPr/>
        </p:nvGrpSpPr>
        <p:grpSpPr bwMode="auto">
          <a:xfrm>
            <a:off x="1042988" y="2530475"/>
            <a:ext cx="1584325" cy="1873250"/>
            <a:chOff x="975" y="1344"/>
            <a:chExt cx="317" cy="1179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975" y="2523"/>
              <a:ext cx="31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7"/>
            <p:cNvSpPr>
              <a:spLocks noChangeShapeType="1"/>
            </p:cNvSpPr>
            <p:nvPr/>
          </p:nvSpPr>
          <p:spPr bwMode="auto">
            <a:xfrm>
              <a:off x="975" y="1344"/>
              <a:ext cx="31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38" name="AutoShape 40"/>
          <p:cNvCxnSpPr>
            <a:cxnSpLocks noChangeShapeType="1"/>
          </p:cNvCxnSpPr>
          <p:nvPr/>
        </p:nvCxnSpPr>
        <p:spPr bwMode="auto">
          <a:xfrm flipH="1">
            <a:off x="2627313" y="3398838"/>
            <a:ext cx="1587500" cy="10048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" name="AutoShape 41"/>
          <p:cNvCxnSpPr>
            <a:cxnSpLocks noChangeShapeType="1"/>
          </p:cNvCxnSpPr>
          <p:nvPr/>
        </p:nvCxnSpPr>
        <p:spPr bwMode="auto">
          <a:xfrm flipH="1" flipV="1">
            <a:off x="2627313" y="2530475"/>
            <a:ext cx="1587500" cy="8683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40" name="Line 42"/>
          <p:cNvSpPr>
            <a:spLocks noChangeShapeType="1"/>
          </p:cNvSpPr>
          <p:nvPr/>
        </p:nvSpPr>
        <p:spPr bwMode="auto">
          <a:xfrm>
            <a:off x="1187450" y="4403725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Text Box 43"/>
          <p:cNvSpPr txBox="1">
            <a:spLocks noChangeArrowheads="1"/>
          </p:cNvSpPr>
          <p:nvPr/>
        </p:nvSpPr>
        <p:spPr bwMode="auto">
          <a:xfrm>
            <a:off x="323850" y="4475163"/>
            <a:ext cx="3978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42" name="Line 44"/>
          <p:cNvSpPr>
            <a:spLocks noChangeShapeType="1"/>
          </p:cNvSpPr>
          <p:nvPr/>
        </p:nvSpPr>
        <p:spPr bwMode="auto">
          <a:xfrm>
            <a:off x="2843808" y="3573016"/>
            <a:ext cx="992" cy="14053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" name="Line 45"/>
          <p:cNvSpPr>
            <a:spLocks noChangeShapeType="1"/>
          </p:cNvSpPr>
          <p:nvPr/>
        </p:nvSpPr>
        <p:spPr bwMode="auto">
          <a:xfrm>
            <a:off x="684213" y="4978400"/>
            <a:ext cx="7559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2957513" y="3398044"/>
            <a:ext cx="3978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h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49" name="Oval 48"/>
          <p:cNvSpPr/>
          <p:nvPr/>
        </p:nvSpPr>
        <p:spPr>
          <a:xfrm>
            <a:off x="2281986" y="4655820"/>
            <a:ext cx="3048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748" name="Picture 4" descr="C:\Users\jbarbari\AppData\Local\Microsoft\Windows\Temporary Internet Files\Content.IE5\1FUBJZRT\MC90044173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164715" y="3154680"/>
            <a:ext cx="532764" cy="883284"/>
          </a:xfrm>
          <a:prstGeom prst="rect">
            <a:avLst/>
          </a:prstGeom>
          <a:noFill/>
        </p:spPr>
      </p:pic>
      <p:sp>
        <p:nvSpPr>
          <p:cNvPr id="53" name="TextBox 52"/>
          <p:cNvSpPr txBox="1"/>
          <p:nvPr/>
        </p:nvSpPr>
        <p:spPr>
          <a:xfrm>
            <a:off x="568960" y="5486400"/>
            <a:ext cx="7802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Instellen</a:t>
            </a:r>
            <a:r>
              <a:rPr lang="en-US" dirty="0" smtClean="0"/>
              <a:t> </a:t>
            </a:r>
            <a:r>
              <a:rPr lang="en-US" dirty="0" err="1" smtClean="0"/>
              <a:t>gewenste</a:t>
            </a:r>
            <a:r>
              <a:rPr lang="en-US" dirty="0" smtClean="0"/>
              <a:t> </a:t>
            </a:r>
            <a:r>
              <a:rPr lang="en-US" dirty="0" err="1" smtClean="0"/>
              <a:t>eindpositie</a:t>
            </a:r>
            <a:r>
              <a:rPr lang="en-US" dirty="0" smtClean="0"/>
              <a:t> ping-pong bal met </a:t>
            </a:r>
            <a:r>
              <a:rPr lang="en-US" dirty="0" err="1" smtClean="0"/>
              <a:t>behulp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webcam </a:t>
            </a:r>
            <a:br>
              <a:rPr lang="en-US" dirty="0" smtClean="0"/>
            </a:br>
            <a:r>
              <a:rPr lang="en-US" dirty="0" smtClean="0"/>
              <a:t>en </a:t>
            </a:r>
            <a:r>
              <a:rPr lang="en-US" dirty="0" err="1" smtClean="0"/>
              <a:t>beeldverwerking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Digitale</a:t>
            </a:r>
            <a:r>
              <a:rPr lang="en-US" dirty="0" smtClean="0"/>
              <a:t> </a:t>
            </a:r>
            <a:r>
              <a:rPr lang="en-US" dirty="0" err="1" smtClean="0"/>
              <a:t>beelden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  <p:sp>
        <p:nvSpPr>
          <p:cNvPr id="6" name="TextBox 5"/>
          <p:cNvSpPr txBox="1"/>
          <p:nvPr/>
        </p:nvSpPr>
        <p:spPr>
          <a:xfrm>
            <a:off x="254000" y="1422400"/>
            <a:ext cx="275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Beeld</a:t>
            </a:r>
            <a:r>
              <a:rPr lang="en-US" dirty="0" smtClean="0"/>
              <a:t> = matrix van pixels</a:t>
            </a:r>
            <a:endParaRPr lang="en-US" dirty="0"/>
          </a:p>
        </p:txBody>
      </p:sp>
      <p:pic>
        <p:nvPicPr>
          <p:cNvPr id="32772" name="Picture 4" descr="Basic digital camera guide - pixe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1846934"/>
            <a:ext cx="4478020" cy="22681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6535" y="4233594"/>
            <a:ext cx="462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kleurenbeeld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elke</a:t>
            </a:r>
            <a:r>
              <a:rPr lang="en-US" dirty="0" smtClean="0"/>
              <a:t> pixel </a:t>
            </a:r>
            <a:r>
              <a:rPr lang="en-US" dirty="0" err="1" smtClean="0"/>
              <a:t>gekenmerkt</a:t>
            </a:r>
            <a:r>
              <a:rPr lang="en-US" dirty="0" smtClean="0"/>
              <a:t> door </a:t>
            </a:r>
            <a:r>
              <a:rPr lang="en-US" dirty="0" err="1" smtClean="0"/>
              <a:t>een</a:t>
            </a:r>
            <a:r>
              <a:rPr lang="en-US" dirty="0" smtClean="0"/>
              <a:t> rode, </a:t>
            </a:r>
            <a:r>
              <a:rPr lang="en-US" dirty="0" err="1" smtClean="0"/>
              <a:t>groen</a:t>
            </a:r>
            <a:r>
              <a:rPr lang="en-US" dirty="0" smtClean="0"/>
              <a:t> en </a:t>
            </a:r>
            <a:r>
              <a:rPr lang="en-US" dirty="0" err="1" smtClean="0"/>
              <a:t>blauwe</a:t>
            </a:r>
            <a:r>
              <a:rPr lang="en-US" dirty="0" smtClean="0"/>
              <a:t> </a:t>
            </a:r>
            <a:r>
              <a:rPr lang="en-US" dirty="0" err="1" smtClean="0"/>
              <a:t>lichtintensiteit</a:t>
            </a:r>
            <a:r>
              <a:rPr lang="en-US" dirty="0" smtClean="0"/>
              <a:t> (RGB)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90775" y="1124634"/>
            <a:ext cx="407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intensiteiten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typisch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opgeslagen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8-bit </a:t>
            </a:r>
            <a:r>
              <a:rPr lang="en-US" dirty="0" err="1" smtClean="0"/>
              <a:t>getal</a:t>
            </a:r>
            <a:r>
              <a:rPr lang="en-US" dirty="0" smtClean="0"/>
              <a:t> (0-255)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5527040" y="1952674"/>
            <a:ext cx="2695064" cy="1611085"/>
            <a:chOff x="5527040" y="2928034"/>
            <a:chExt cx="2695064" cy="1611085"/>
          </a:xfrm>
        </p:grpSpPr>
        <p:sp>
          <p:nvSpPr>
            <p:cNvPr id="10" name="Rectangle 9"/>
            <p:cNvSpPr/>
            <p:nvPr/>
          </p:nvSpPr>
          <p:spPr>
            <a:xfrm>
              <a:off x="5614732" y="2928034"/>
              <a:ext cx="2519680" cy="248920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rgbClr val="FF00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614732" y="3467285"/>
              <a:ext cx="2519680" cy="248920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rgbClr val="00FF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614732" y="4006536"/>
              <a:ext cx="2519680" cy="248920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rgbClr val="0000FF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5527040" y="3722871"/>
              <a:ext cx="2695064" cy="276999"/>
              <a:chOff x="5527040" y="3722871"/>
              <a:chExt cx="2695064" cy="276999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527040" y="37228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0</a:t>
                </a:r>
                <a:endParaRPr lang="en-US" sz="12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782560" y="3722871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255</a:t>
                </a:r>
                <a:endParaRPr lang="en-US" sz="1200" dirty="0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527040" y="4262120"/>
              <a:ext cx="2695064" cy="276999"/>
              <a:chOff x="5527040" y="4262120"/>
              <a:chExt cx="2695064" cy="276999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527040" y="426212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0</a:t>
                </a:r>
                <a:endParaRPr lang="en-US" sz="12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782560" y="426212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255</a:t>
                </a:r>
                <a:endParaRPr lang="en-US" sz="1200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527040" y="3183620"/>
              <a:ext cx="2695064" cy="276999"/>
              <a:chOff x="5527040" y="3183620"/>
              <a:chExt cx="2695064" cy="276999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5527040" y="318362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0</a:t>
                </a:r>
                <a:endParaRPr lang="en-US" sz="12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782560" y="318362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255</a:t>
                </a:r>
                <a:endParaRPr lang="en-US" sz="1200" dirty="0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5019040" y="4251960"/>
            <a:ext cx="4001694" cy="1664434"/>
            <a:chOff x="4927600" y="4556760"/>
            <a:chExt cx="4001694" cy="1664434"/>
          </a:xfrm>
        </p:grpSpPr>
        <p:grpSp>
          <p:nvGrpSpPr>
            <p:cNvPr id="42" name="Group 41"/>
            <p:cNvGrpSpPr/>
            <p:nvPr/>
          </p:nvGrpSpPr>
          <p:grpSpPr>
            <a:xfrm>
              <a:off x="4927600" y="4556760"/>
              <a:ext cx="3774068" cy="338554"/>
              <a:chOff x="4927600" y="4556760"/>
              <a:chExt cx="3774068" cy="338554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927600" y="4609197"/>
                <a:ext cx="365760" cy="23368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820948" y="4609197"/>
                <a:ext cx="365760" cy="233680"/>
              </a:xfrm>
              <a:prstGeom prst="rect">
                <a:avLst/>
              </a:prstGeom>
              <a:solidFill>
                <a:srgbClr val="00FF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533613" y="4556760"/>
                <a:ext cx="10470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= 255,0,0</a:t>
                </a:r>
                <a:endParaRPr lang="en-US" sz="16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426960" y="4556760"/>
                <a:ext cx="12747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= 0,255,255</a:t>
                </a:r>
                <a:endParaRPr lang="en-US" sz="1600" dirty="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4927600" y="4998720"/>
              <a:ext cx="3774068" cy="338554"/>
              <a:chOff x="4927600" y="4963160"/>
              <a:chExt cx="3774068" cy="338554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927600" y="5015597"/>
                <a:ext cx="365760" cy="233680"/>
              </a:xfrm>
              <a:prstGeom prst="rect">
                <a:avLst/>
              </a:prstGeom>
              <a:solidFill>
                <a:srgbClr val="00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820948" y="5015597"/>
                <a:ext cx="365760" cy="233680"/>
              </a:xfrm>
              <a:prstGeom prst="rect">
                <a:avLst/>
              </a:prstGeom>
              <a:solidFill>
                <a:srgbClr val="FF00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533613" y="4963160"/>
                <a:ext cx="10470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= 0,255,0</a:t>
                </a:r>
                <a:endParaRPr lang="en-US" sz="16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426960" y="4963160"/>
                <a:ext cx="12747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= 255,0,255</a:t>
                </a:r>
                <a:endParaRPr lang="en-US" sz="1600" dirty="0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4927600" y="5440680"/>
              <a:ext cx="4001694" cy="338554"/>
              <a:chOff x="4927600" y="5349240"/>
              <a:chExt cx="4001694" cy="338554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4927600" y="5401677"/>
                <a:ext cx="365760" cy="233680"/>
              </a:xfrm>
              <a:prstGeom prst="rect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6820948" y="5401677"/>
                <a:ext cx="365760" cy="233680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33613" y="5349240"/>
                <a:ext cx="10470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= 0,0,255</a:t>
                </a:r>
                <a:endParaRPr lang="en-US" sz="16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426960" y="5349240"/>
                <a:ext cx="15023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= 128,128,128</a:t>
                </a:r>
                <a:endParaRPr lang="en-US" sz="1600" dirty="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927600" y="5882640"/>
              <a:ext cx="4001694" cy="338554"/>
              <a:chOff x="4927600" y="5882640"/>
              <a:chExt cx="4001694" cy="338554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4927600" y="5935077"/>
                <a:ext cx="365760" cy="233680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896822" y="5935077"/>
                <a:ext cx="365760" cy="23368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457737" y="5882640"/>
                <a:ext cx="12747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= 255,255,0</a:t>
                </a:r>
                <a:endParaRPr lang="en-US" sz="16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426960" y="5882640"/>
                <a:ext cx="15023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= 255,255,255</a:t>
                </a:r>
                <a:endParaRPr lang="en-US" sz="1600" dirty="0"/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6247849" y="3769360"/>
            <a:ext cx="1544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Voorbeelden</a:t>
            </a:r>
            <a:r>
              <a:rPr lang="en-US" dirty="0" smtClean="0"/>
              <a:t>: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3086100" y="1836420"/>
            <a:ext cx="281940" cy="5562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223260" y="135636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Pixel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Digitale</a:t>
            </a:r>
            <a:r>
              <a:rPr lang="en-US" dirty="0" smtClean="0"/>
              <a:t> </a:t>
            </a:r>
            <a:r>
              <a:rPr lang="en-US" dirty="0" err="1" smtClean="0"/>
              <a:t>beelden</a:t>
            </a:r>
            <a:r>
              <a:rPr lang="en-US" dirty="0" smtClean="0"/>
              <a:t> (Java)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1"/>
          </p:nvPr>
        </p:nvSpPr>
        <p:spPr>
          <a:xfrm>
            <a:off x="0" y="1076960"/>
            <a:ext cx="4678363" cy="4919028"/>
          </a:xfrm>
        </p:spPr>
        <p:txBody>
          <a:bodyPr/>
          <a:lstStyle/>
          <a:p>
            <a:r>
              <a:rPr lang="en-US" sz="14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width; 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height; 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[] red; </a:t>
            </a:r>
            <a:r>
              <a:rPr lang="en-US" sz="14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//red component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[] green; </a:t>
            </a:r>
            <a:r>
              <a:rPr lang="en-US" sz="1400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//green component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[] blue; </a:t>
            </a:r>
            <a:r>
              <a:rPr lang="en-US" sz="1400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//blue component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[] alpha; </a:t>
            </a:r>
            <a:r>
              <a:rPr lang="en-US" sz="1400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//alpha component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(Image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 {...}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Image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getImage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getWidth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getHeight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getSize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RGBPixel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getPixel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y) {...}</a:t>
            </a:r>
          </a:p>
          <a:p>
            <a:pPr>
              <a:tabLst>
                <a:tab pos="538163" algn="l"/>
              </a:tabLs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setPixel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y,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RGBPixel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pixel) {...}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  <p:grpSp>
        <p:nvGrpSpPr>
          <p:cNvPr id="92" name="Group 91"/>
          <p:cNvGrpSpPr/>
          <p:nvPr/>
        </p:nvGrpSpPr>
        <p:grpSpPr>
          <a:xfrm>
            <a:off x="5253736" y="1891284"/>
            <a:ext cx="1899920" cy="233680"/>
            <a:chOff x="5191760" y="1717040"/>
            <a:chExt cx="1899920" cy="233680"/>
          </a:xfrm>
          <a:solidFill>
            <a:schemeClr val="bg1"/>
          </a:solidFill>
        </p:grpSpPr>
        <p:sp>
          <p:nvSpPr>
            <p:cNvPr id="52" name="Rectangle 51"/>
            <p:cNvSpPr/>
            <p:nvPr/>
          </p:nvSpPr>
          <p:spPr>
            <a:xfrm>
              <a:off x="5191760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429794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667828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905862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143896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381930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619964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858000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5253736" y="2135124"/>
            <a:ext cx="1899920" cy="233680"/>
            <a:chOff x="5191760" y="1960880"/>
            <a:chExt cx="1899920" cy="233680"/>
          </a:xfrm>
          <a:solidFill>
            <a:schemeClr val="bg1"/>
          </a:solidFill>
        </p:grpSpPr>
        <p:sp>
          <p:nvSpPr>
            <p:cNvPr id="60" name="Rectangle 59"/>
            <p:cNvSpPr/>
            <p:nvPr/>
          </p:nvSpPr>
          <p:spPr>
            <a:xfrm>
              <a:off x="5191760" y="196088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429794" y="196088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667828" y="196088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905862" y="196088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143896" y="196088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381930" y="196088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619964" y="196088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858000" y="196088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5253736" y="2376424"/>
            <a:ext cx="1899920" cy="233680"/>
            <a:chOff x="5191760" y="2194560"/>
            <a:chExt cx="1899920" cy="233680"/>
          </a:xfrm>
          <a:solidFill>
            <a:schemeClr val="bg1"/>
          </a:solidFill>
        </p:grpSpPr>
        <p:sp>
          <p:nvSpPr>
            <p:cNvPr id="68" name="Rectangle 67"/>
            <p:cNvSpPr/>
            <p:nvPr/>
          </p:nvSpPr>
          <p:spPr>
            <a:xfrm>
              <a:off x="5191760" y="219456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429794" y="219456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667828" y="219456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905862" y="219456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6143896" y="219456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381930" y="219456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619964" y="219456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858000" y="219456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253736" y="2617724"/>
            <a:ext cx="1899920" cy="233680"/>
            <a:chOff x="5191760" y="2438400"/>
            <a:chExt cx="1899920" cy="233680"/>
          </a:xfrm>
          <a:solidFill>
            <a:schemeClr val="bg1"/>
          </a:solidFill>
        </p:grpSpPr>
        <p:sp>
          <p:nvSpPr>
            <p:cNvPr id="76" name="Rectangle 75"/>
            <p:cNvSpPr/>
            <p:nvPr/>
          </p:nvSpPr>
          <p:spPr>
            <a:xfrm>
              <a:off x="5191760" y="243840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429794" y="243840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667828" y="243840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905862" y="243840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143896" y="243840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381930" y="243840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619964" y="243840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858000" y="243840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5253736" y="2859024"/>
            <a:ext cx="1899920" cy="233680"/>
            <a:chOff x="5181600" y="2682240"/>
            <a:chExt cx="1899920" cy="233680"/>
          </a:xfrm>
          <a:solidFill>
            <a:schemeClr val="bg1"/>
          </a:solidFill>
        </p:grpSpPr>
        <p:sp>
          <p:nvSpPr>
            <p:cNvPr id="84" name="Rectangle 83"/>
            <p:cNvSpPr/>
            <p:nvPr/>
          </p:nvSpPr>
          <p:spPr>
            <a:xfrm>
              <a:off x="518160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419634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657668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5895702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133736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637177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609804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684784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253736" y="3288284"/>
            <a:ext cx="1899920" cy="233680"/>
            <a:chOff x="5181600" y="2682240"/>
            <a:chExt cx="1899920" cy="233680"/>
          </a:xfrm>
          <a:solidFill>
            <a:schemeClr val="bg1"/>
          </a:solidFill>
        </p:grpSpPr>
        <p:sp>
          <p:nvSpPr>
            <p:cNvPr id="98" name="Rectangle 97"/>
            <p:cNvSpPr/>
            <p:nvPr/>
          </p:nvSpPr>
          <p:spPr>
            <a:xfrm>
              <a:off x="518160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419634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657668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5895702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133736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37177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609804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84784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5990336" y="2950464"/>
            <a:ext cx="322524" cy="36933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455920" y="10414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Raster scan</a:t>
            </a:r>
            <a:endParaRPr lang="en-US" dirty="0"/>
          </a:p>
        </p:txBody>
      </p:sp>
      <p:cxnSp>
        <p:nvCxnSpPr>
          <p:cNvPr id="118" name="Straight Arrow Connector 117"/>
          <p:cNvCxnSpPr/>
          <p:nvPr/>
        </p:nvCxnSpPr>
        <p:spPr>
          <a:xfrm flipV="1">
            <a:off x="2611120" y="1447800"/>
            <a:ext cx="1808480" cy="6146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/>
          <p:cNvGrpSpPr/>
          <p:nvPr/>
        </p:nvGrpSpPr>
        <p:grpSpPr>
          <a:xfrm>
            <a:off x="7472426" y="1891284"/>
            <a:ext cx="233680" cy="1630680"/>
            <a:chOff x="7247890" y="1714500"/>
            <a:chExt cx="233680" cy="1630680"/>
          </a:xfrm>
        </p:grpSpPr>
        <p:grpSp>
          <p:nvGrpSpPr>
            <p:cNvPr id="117" name="Group 116"/>
            <p:cNvGrpSpPr/>
            <p:nvPr/>
          </p:nvGrpSpPr>
          <p:grpSpPr>
            <a:xfrm>
              <a:off x="7247890" y="1714500"/>
              <a:ext cx="233680" cy="1201420"/>
              <a:chOff x="7246620" y="1714500"/>
              <a:chExt cx="233680" cy="1201420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7246620" y="1714500"/>
                <a:ext cx="233680" cy="233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" dirty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7246620" y="1956435"/>
                <a:ext cx="233680" cy="233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7246620" y="2198370"/>
                <a:ext cx="233680" cy="233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7246620" y="2440305"/>
                <a:ext cx="233680" cy="233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7246620" y="2682240"/>
                <a:ext cx="233680" cy="233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sp>
          <p:nvSpPr>
            <p:cNvPr id="119" name="Rectangle 118"/>
            <p:cNvSpPr/>
            <p:nvPr/>
          </p:nvSpPr>
          <p:spPr>
            <a:xfrm>
              <a:off x="7247890" y="3111500"/>
              <a:ext cx="233680" cy="233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7138416" y="2188464"/>
            <a:ext cx="322524" cy="36933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7173976" y="3214624"/>
            <a:ext cx="322524" cy="36933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422896" y="2970784"/>
            <a:ext cx="322524" cy="36933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25" name="Straight Arrow Connector 124"/>
          <p:cNvCxnSpPr/>
          <p:nvPr/>
        </p:nvCxnSpPr>
        <p:spPr>
          <a:xfrm flipH="1">
            <a:off x="8022336" y="1873504"/>
            <a:ext cx="10160" cy="164592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H="1" flipV="1">
            <a:off x="5258816" y="3692144"/>
            <a:ext cx="2479040" cy="15303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8118856" y="2557965"/>
            <a:ext cx="883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Height (H)</a:t>
            </a:r>
            <a:endParaRPr lang="en-US" sz="1200" dirty="0"/>
          </a:p>
        </p:txBody>
      </p:sp>
      <p:sp>
        <p:nvSpPr>
          <p:cNvPr id="129" name="TextBox 128"/>
          <p:cNvSpPr txBox="1"/>
          <p:nvPr/>
        </p:nvSpPr>
        <p:spPr>
          <a:xfrm>
            <a:off x="6063762" y="3819144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Width (W)</a:t>
            </a:r>
            <a:endParaRPr lang="en-US" sz="1200" dirty="0"/>
          </a:p>
        </p:txBody>
      </p:sp>
      <p:cxnSp>
        <p:nvCxnSpPr>
          <p:cNvPr id="113" name="Straight Arrow Connector 112"/>
          <p:cNvCxnSpPr/>
          <p:nvPr/>
        </p:nvCxnSpPr>
        <p:spPr>
          <a:xfrm flipV="1">
            <a:off x="5253736" y="2250059"/>
            <a:ext cx="2452370" cy="1905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H="1">
            <a:off x="5253736" y="2250059"/>
            <a:ext cx="2452370" cy="243205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5253736" y="2008124"/>
            <a:ext cx="2452370" cy="0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H="1">
            <a:off x="5253736" y="2008124"/>
            <a:ext cx="2452370" cy="243840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/>
          <p:cNvGrpSpPr/>
          <p:nvPr/>
        </p:nvGrpSpPr>
        <p:grpSpPr>
          <a:xfrm>
            <a:off x="5253736" y="1629664"/>
            <a:ext cx="1899920" cy="233680"/>
            <a:chOff x="5191760" y="1717040"/>
            <a:chExt cx="1899920" cy="233680"/>
          </a:xfrm>
          <a:solidFill>
            <a:schemeClr val="bg1"/>
          </a:solidFill>
        </p:grpSpPr>
        <p:sp>
          <p:nvSpPr>
            <p:cNvPr id="145" name="Rectangle 144"/>
            <p:cNvSpPr/>
            <p:nvPr/>
          </p:nvSpPr>
          <p:spPr>
            <a:xfrm>
              <a:off x="5191760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429794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667828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905862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6143896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6381930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6619964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6858000" y="1717040"/>
              <a:ext cx="233680" cy="233680"/>
            </a:xfrm>
            <a:prstGeom prst="rect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154" name="Rectangle 153"/>
          <p:cNvSpPr/>
          <p:nvPr/>
        </p:nvSpPr>
        <p:spPr>
          <a:xfrm>
            <a:off x="7386066" y="1629664"/>
            <a:ext cx="417830" cy="2336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W-1</a:t>
            </a:r>
            <a:endParaRPr lang="en-US" sz="10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4754880" y="1051560"/>
            <a:ext cx="670674" cy="968177"/>
            <a:chOff x="4572000" y="934720"/>
            <a:chExt cx="670674" cy="968177"/>
          </a:xfrm>
        </p:grpSpPr>
        <p:cxnSp>
          <p:nvCxnSpPr>
            <p:cNvPr id="158" name="Straight Arrow Connector 157"/>
            <p:cNvCxnSpPr/>
            <p:nvPr/>
          </p:nvCxnSpPr>
          <p:spPr>
            <a:xfrm>
              <a:off x="4572000" y="1270000"/>
              <a:ext cx="59436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>
              <a:off x="4572000" y="1259840"/>
              <a:ext cx="0" cy="61468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>
              <a:off x="4968240" y="934720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x</a:t>
              </a:r>
              <a:endParaRPr lang="en-US" sz="1400" dirty="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4572000" y="1595120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y</a:t>
              </a:r>
              <a:endParaRPr lang="en-US" sz="1400" dirty="0"/>
            </a:p>
          </p:txBody>
        </p:sp>
      </p:grpSp>
      <p:grpSp>
        <p:nvGrpSpPr>
          <p:cNvPr id="167" name="Group 116"/>
          <p:cNvGrpSpPr/>
          <p:nvPr/>
        </p:nvGrpSpPr>
        <p:grpSpPr>
          <a:xfrm>
            <a:off x="4934966" y="1891284"/>
            <a:ext cx="233680" cy="1201420"/>
            <a:chOff x="7246620" y="1714500"/>
            <a:chExt cx="233680" cy="1201420"/>
          </a:xfrm>
        </p:grpSpPr>
        <p:sp>
          <p:nvSpPr>
            <p:cNvPr id="169" name="Rectangle 168"/>
            <p:cNvSpPr/>
            <p:nvPr/>
          </p:nvSpPr>
          <p:spPr>
            <a:xfrm>
              <a:off x="7246620" y="1714500"/>
              <a:ext cx="233680" cy="233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7246620" y="1956435"/>
              <a:ext cx="233680" cy="233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7246620" y="2198370"/>
              <a:ext cx="233680" cy="233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7246620" y="2440305"/>
              <a:ext cx="233680" cy="233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7246620" y="2682240"/>
              <a:ext cx="233680" cy="233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lang="en-US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168" name="Rectangle 167"/>
          <p:cNvSpPr/>
          <p:nvPr/>
        </p:nvSpPr>
        <p:spPr>
          <a:xfrm>
            <a:off x="4693920" y="3288284"/>
            <a:ext cx="474726" cy="2336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H-1</a:t>
            </a:r>
            <a:endParaRPr lang="en-US" sz="12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95" name="Straight Arrow Connector 194"/>
          <p:cNvCxnSpPr/>
          <p:nvPr/>
        </p:nvCxnSpPr>
        <p:spPr>
          <a:xfrm>
            <a:off x="4991100" y="5273040"/>
            <a:ext cx="16002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5006340" y="522374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dirty="0" smtClean="0"/>
              <a:t> = </a:t>
            </a:r>
            <a:r>
              <a:rPr lang="en-US" dirty="0" err="1" smtClean="0"/>
              <a:t>x+y</a:t>
            </a:r>
            <a:r>
              <a:rPr lang="en-US" dirty="0" smtClean="0"/>
              <a:t>*W </a:t>
            </a:r>
            <a:endParaRPr lang="en-US" dirty="0"/>
          </a:p>
        </p:txBody>
      </p:sp>
      <p:sp>
        <p:nvSpPr>
          <p:cNvPr id="197" name="Down Arrow 196"/>
          <p:cNvSpPr/>
          <p:nvPr/>
        </p:nvSpPr>
        <p:spPr>
          <a:xfrm>
            <a:off x="6385560" y="4152900"/>
            <a:ext cx="358140" cy="3886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8" name="Group 197"/>
          <p:cNvGrpSpPr/>
          <p:nvPr/>
        </p:nvGrpSpPr>
        <p:grpSpPr>
          <a:xfrm>
            <a:off x="4987036" y="4814070"/>
            <a:ext cx="1899920" cy="233680"/>
            <a:chOff x="5181600" y="2682240"/>
            <a:chExt cx="1899920" cy="233680"/>
          </a:xfrm>
          <a:solidFill>
            <a:schemeClr val="bg1"/>
          </a:solidFill>
        </p:grpSpPr>
        <p:sp>
          <p:nvSpPr>
            <p:cNvPr id="199" name="Rectangle 198"/>
            <p:cNvSpPr/>
            <p:nvPr/>
          </p:nvSpPr>
          <p:spPr>
            <a:xfrm>
              <a:off x="518160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5419634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5657668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5895702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6133736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637177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6609804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684784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207" name="TextBox 206"/>
          <p:cNvSpPr txBox="1"/>
          <p:nvPr/>
        </p:nvSpPr>
        <p:spPr>
          <a:xfrm>
            <a:off x="6907276" y="4746244"/>
            <a:ext cx="322524" cy="36933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08" name="Group 207"/>
          <p:cNvGrpSpPr/>
          <p:nvPr/>
        </p:nvGrpSpPr>
        <p:grpSpPr>
          <a:xfrm>
            <a:off x="7181596" y="4814070"/>
            <a:ext cx="1899920" cy="233680"/>
            <a:chOff x="5181600" y="2682240"/>
            <a:chExt cx="1899920" cy="233680"/>
          </a:xfrm>
          <a:solidFill>
            <a:schemeClr val="bg1"/>
          </a:solidFill>
        </p:grpSpPr>
        <p:sp>
          <p:nvSpPr>
            <p:cNvPr id="209" name="Rectangle 208"/>
            <p:cNvSpPr/>
            <p:nvPr/>
          </p:nvSpPr>
          <p:spPr>
            <a:xfrm>
              <a:off x="518160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5419634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5657668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5895702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33736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637177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6609804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6847840" y="2682240"/>
              <a:ext cx="233680" cy="233680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217" name="TextBox 216"/>
          <p:cNvSpPr txBox="1"/>
          <p:nvPr/>
        </p:nvSpPr>
        <p:spPr>
          <a:xfrm>
            <a:off x="4853940" y="454914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(0,0)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5120640" y="501015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(1,0)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6972300" y="4541520"/>
            <a:ext cx="612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(W-1,0)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7330440" y="505968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(0,1)</a:t>
            </a:r>
            <a:endParaRPr lang="en-US" sz="1000" dirty="0"/>
          </a:p>
        </p:txBody>
      </p:sp>
      <p:sp>
        <p:nvSpPr>
          <p:cNvPr id="221" name="TextBox 220"/>
          <p:cNvSpPr txBox="1"/>
          <p:nvPr/>
        </p:nvSpPr>
        <p:spPr>
          <a:xfrm>
            <a:off x="5364480" y="454914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(2,0)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5615940" y="501015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(3,0)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5821680" y="454914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(4,0)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7559040" y="453390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(1,1)</a:t>
            </a:r>
            <a:endParaRPr lang="en-US" sz="1000" dirty="0"/>
          </a:p>
        </p:txBody>
      </p:sp>
      <p:sp>
        <p:nvSpPr>
          <p:cNvPr id="225" name="TextBox 224"/>
          <p:cNvSpPr txBox="1"/>
          <p:nvPr/>
        </p:nvSpPr>
        <p:spPr>
          <a:xfrm>
            <a:off x="6130036" y="4936744"/>
            <a:ext cx="322524" cy="36933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6259576" y="4502404"/>
            <a:ext cx="322524" cy="36933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7859776" y="4959604"/>
            <a:ext cx="322524" cy="36933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8103616" y="4449064"/>
            <a:ext cx="322524" cy="36933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7086600" y="4267200"/>
            <a:ext cx="1524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Convert to 1D array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Digitale</a:t>
            </a:r>
            <a:r>
              <a:rPr lang="en-US" dirty="0" smtClean="0"/>
              <a:t> </a:t>
            </a:r>
            <a:r>
              <a:rPr lang="en-US" dirty="0" err="1" smtClean="0"/>
              <a:t>beelden</a:t>
            </a:r>
            <a:r>
              <a:rPr lang="en-US" dirty="0" smtClean="0"/>
              <a:t> (Java)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1"/>
          </p:nvPr>
        </p:nvSpPr>
        <p:spPr>
          <a:xfrm>
            <a:off x="0" y="1076960"/>
            <a:ext cx="4678363" cy="4919028"/>
          </a:xfrm>
        </p:spPr>
        <p:txBody>
          <a:bodyPr/>
          <a:lstStyle/>
          <a:p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width; 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height; 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 red; </a:t>
            </a:r>
            <a:r>
              <a:rPr lang="en-US" sz="1400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//red component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 green; </a:t>
            </a:r>
            <a:r>
              <a:rPr lang="en-US" sz="1400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//green component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 blue; </a:t>
            </a:r>
            <a:r>
              <a:rPr lang="en-US" sz="1400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//blue component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 alpha; </a:t>
            </a:r>
            <a:r>
              <a:rPr lang="en-US" sz="1400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//alpha component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(Image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im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{...}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Image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getImage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getWidth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getHeight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getSize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RGBPixel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getPixel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y) {...}</a:t>
            </a:r>
          </a:p>
          <a:p>
            <a:pPr>
              <a:tabLst>
                <a:tab pos="538163" algn="l"/>
              </a:tabLst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setPixel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y,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RGBPixel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pixel) {...}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half" idx="2"/>
          </p:nvPr>
        </p:nvSpPr>
        <p:spPr>
          <a:xfrm>
            <a:off x="4724400" y="995680"/>
            <a:ext cx="4295775" cy="500030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RGBPixel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red;</a:t>
            </a:r>
          </a:p>
          <a:p>
            <a:pPr>
              <a:tabLst>
                <a:tab pos="538163" algn="l"/>
              </a:tabLst>
            </a:pP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	private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green;</a:t>
            </a:r>
          </a:p>
          <a:p>
            <a:pPr>
              <a:tabLst>
                <a:tab pos="538163" algn="l"/>
              </a:tabLst>
            </a:pP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	private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blue</a:t>
            </a:r>
            <a:r>
              <a:rPr lang="en-US" sz="1200" i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2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//private </a:t>
            </a:r>
            <a:r>
              <a:rPr lang="en-US" sz="1200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alpha; </a:t>
            </a:r>
            <a:r>
              <a:rPr lang="en-US" sz="1200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Transparantie</a:t>
            </a:r>
            <a:endParaRPr lang="en-US" sz="1200" dirty="0" smtClean="0">
              <a:solidFill>
                <a:srgbClr val="92D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RGBPixel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RGBPixel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red,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green,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blue,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alpha)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getRed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getGreen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getBlue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getAlpha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setPixel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red,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green,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blue,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alpha)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setRed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red)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setGreen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green)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setBlue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blue)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setAlpha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alpha) {...}</a:t>
            </a:r>
          </a:p>
          <a:p>
            <a:pPr>
              <a:tabLst>
                <a:tab pos="538163" algn="l"/>
              </a:tabLst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tabLst>
                <a:tab pos="538163" algn="l"/>
              </a:tabLst>
            </a:pP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538163" algn="l"/>
              </a:tabLst>
            </a:pP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dirty="0" err="1" smtClean="0"/>
              <a:t>Beelden</a:t>
            </a:r>
            <a:r>
              <a:rPr lang="en-US" sz="3600" dirty="0" smtClean="0"/>
              <a:t> </a:t>
            </a:r>
            <a:r>
              <a:rPr lang="en-US" sz="3600" dirty="0" err="1" smtClean="0"/>
              <a:t>ophalen</a:t>
            </a:r>
            <a:r>
              <a:rPr lang="en-US" sz="3600" dirty="0" smtClean="0"/>
              <a:t> van de webcam</a:t>
            </a:r>
            <a:endParaRPr lang="en-US" sz="3600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1"/>
          </p:nvPr>
        </p:nvSpPr>
        <p:spPr>
          <a:xfrm>
            <a:off x="0" y="1076960"/>
            <a:ext cx="9144000" cy="4919028"/>
          </a:xfrm>
        </p:spPr>
        <p:txBody>
          <a:bodyPr/>
          <a:lstStyle/>
          <a:p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FrameGrabber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implements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ControllerListener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 marL="800100" lvl="3" indent="-342900">
              <a:buFont typeface="Verdana" pitchFamily="34" charset="0"/>
              <a:buChar char=" "/>
            </a:pPr>
            <a:r>
              <a:rPr lang="nl-BE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nl-BE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dirty="0" err="1">
                <a:latin typeface="Courier New" pitchFamily="49" charset="0"/>
                <a:cs typeface="Courier New" pitchFamily="49" charset="0"/>
              </a:rPr>
              <a:t>FrameGrabber</a:t>
            </a:r>
            <a:r>
              <a:rPr lang="nl-BE" sz="1000" dirty="0">
                <a:latin typeface="Courier New" pitchFamily="49" charset="0"/>
                <a:cs typeface="Courier New" pitchFamily="49" charset="0"/>
              </a:rPr>
              <a:t>() </a:t>
            </a:r>
            <a:r>
              <a:rPr lang="nl-BE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throws</a:t>
            </a:r>
            <a:r>
              <a:rPr lang="nl-BE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dirty="0" err="1"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nl-BE" sz="1000" dirty="0">
                <a:latin typeface="Courier New" pitchFamily="49" charset="0"/>
                <a:cs typeface="Courier New" pitchFamily="49" charset="0"/>
              </a:rPr>
              <a:t> {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…}</a:t>
            </a:r>
            <a:r>
              <a:rPr lang="en-US" sz="10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//Constructor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  <a:p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 marL="742950" lvl="2" indent="-342900">
              <a:buFont typeface="Verdana" pitchFamily="34" charset="0"/>
              <a:buChar char=" "/>
            </a:pP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void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startCapturing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throws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 {…}</a:t>
            </a:r>
            <a:r>
              <a:rPr lang="en-US" sz="10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//Start </a:t>
            </a:r>
            <a:r>
              <a:rPr lang="en-US" sz="1000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ophalen</a:t>
            </a:r>
            <a:r>
              <a:rPr lang="en-US" sz="10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beelden</a:t>
            </a:r>
            <a:endParaRPr lang="en-US" sz="1000" b="1" dirty="0" smtClean="0">
              <a:latin typeface="Courier New" pitchFamily="49" charset="0"/>
              <a:cs typeface="Courier New" pitchFamily="49" charset="0"/>
            </a:endParaRPr>
          </a:p>
          <a:p>
            <a:pPr marL="742950" lvl="2" indent="-342900">
              <a:buFont typeface="Verdana" pitchFamily="34" charset="0"/>
              <a:buChar char=" "/>
            </a:pP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 err="1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void</a:t>
            </a:r>
            <a:r>
              <a:rPr lang="nl-BE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 err="1">
                <a:latin typeface="Courier New" pitchFamily="49" charset="0"/>
                <a:cs typeface="Courier New" pitchFamily="49" charset="0"/>
              </a:rPr>
              <a:t>stopCapturing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() {…}</a:t>
            </a:r>
            <a:r>
              <a:rPr lang="nl-BE" sz="10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//Stop ophalen beelden</a:t>
            </a:r>
          </a:p>
          <a:p>
            <a:pPr marL="742950" lvl="2" indent="-342900">
              <a:buFont typeface="Verdana" pitchFamily="34" charset="0"/>
              <a:buChar char=" "/>
            </a:pPr>
            <a:r>
              <a:rPr lang="nl-BE" sz="10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 public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nl-BE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 err="1">
                <a:latin typeface="Courier New" pitchFamily="49" charset="0"/>
                <a:cs typeface="Courier New" pitchFamily="49" charset="0"/>
              </a:rPr>
              <a:t>capturingIsStarted</a:t>
            </a:r>
            <a:r>
              <a:rPr lang="nl-BE" sz="1000" b="1" dirty="0">
                <a:latin typeface="Courier New" pitchFamily="49" charset="0"/>
                <a:cs typeface="Courier New" pitchFamily="49" charset="0"/>
              </a:rPr>
              <a:t>(){…}</a:t>
            </a:r>
          </a:p>
          <a:p>
            <a:pPr marL="742950" lvl="2" indent="-342900">
              <a:buFont typeface="Verdana" pitchFamily="34" charset="0"/>
              <a:buChar char=" "/>
            </a:pPr>
            <a:endParaRPr lang="nl-BE" sz="1000" b="1" dirty="0" smtClean="0">
              <a:latin typeface="Courier New" pitchFamily="49" charset="0"/>
              <a:cs typeface="Courier New" pitchFamily="49" charset="0"/>
            </a:endParaRPr>
          </a:p>
          <a:p>
            <a:pPr marL="742950" lvl="2" indent="-342900">
              <a:buFont typeface="Verdana" pitchFamily="34" charset="0"/>
              <a:buChar char=" "/>
            </a:pPr>
            <a:endParaRPr lang="en-US" sz="1000" dirty="0">
              <a:latin typeface="Courier New" pitchFamily="49" charset="0"/>
              <a:cs typeface="Courier New" pitchFamily="49" charset="0"/>
            </a:endParaRPr>
          </a:p>
          <a:p>
            <a:pPr marL="742950" lvl="2" indent="-342900">
              <a:buFont typeface="Verdana" pitchFamily="34" charset="0"/>
              <a:buChar char=" "/>
            </a:pP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Image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grabImage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throws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{…}</a:t>
            </a:r>
            <a:r>
              <a:rPr lang="en-US" sz="10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1000" b="1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Vraag</a:t>
            </a:r>
            <a:r>
              <a:rPr lang="en-US" sz="10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het </a:t>
            </a:r>
            <a:r>
              <a:rPr lang="en-US" sz="1000" b="1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huidige</a:t>
            </a:r>
            <a:r>
              <a:rPr lang="en-US" sz="10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beeld</a:t>
            </a:r>
            <a:r>
              <a:rPr lang="en-US" sz="10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op</a:t>
            </a:r>
          </a:p>
          <a:p>
            <a:pPr marL="742950" lvl="2" indent="-342900">
              <a:buFont typeface="Verdana" pitchFamily="34" charset="0"/>
              <a:buChar char=" "/>
            </a:pPr>
            <a:endParaRPr lang="en-US" sz="1000" b="1" dirty="0">
              <a:solidFill>
                <a:srgbClr val="92D050"/>
              </a:solidFill>
              <a:latin typeface="Courier New" pitchFamily="49" charset="0"/>
              <a:cs typeface="Courier New" pitchFamily="49" charset="0"/>
            </a:endParaRPr>
          </a:p>
          <a:p>
            <a:pPr marL="742950" lvl="2" indent="-342900">
              <a:buFont typeface="Verdana" pitchFamily="34" charset="0"/>
              <a:buChar char=" "/>
            </a:pPr>
            <a:r>
              <a:rPr lang="en-US" sz="10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1000" b="1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Enkele</a:t>
            </a:r>
            <a:r>
              <a:rPr lang="en-US" sz="10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algemene</a:t>
            </a:r>
            <a:r>
              <a:rPr lang="en-US" sz="10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instellingen</a:t>
            </a:r>
            <a:r>
              <a:rPr lang="en-US" sz="10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ophalen</a:t>
            </a:r>
            <a:endParaRPr lang="en-US" sz="1000" b="1" dirty="0" smtClean="0">
              <a:solidFill>
                <a:srgbClr val="92D050"/>
              </a:solidFill>
              <a:latin typeface="Courier New" pitchFamily="49" charset="0"/>
              <a:cs typeface="Courier New" pitchFamily="49" charset="0"/>
            </a:endParaRPr>
          </a:p>
          <a:p>
            <a:pPr marL="742950" lvl="2" indent="-342900">
              <a:buFont typeface="Verdana" pitchFamily="34" charset="0"/>
              <a:buChar char=" "/>
            </a:pP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nl-BE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 err="1">
                <a:latin typeface="Courier New" pitchFamily="49" charset="0"/>
                <a:cs typeface="Courier New" pitchFamily="49" charset="0"/>
              </a:rPr>
              <a:t>getXResolution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{…}</a:t>
            </a:r>
          </a:p>
          <a:p>
            <a:pPr marL="742950" lvl="2" indent="-342900">
              <a:buFont typeface="Verdana" pitchFamily="34" charset="0"/>
              <a:buChar char=" "/>
            </a:pP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nl-BE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 err="1" smtClean="0">
                <a:latin typeface="Courier New" pitchFamily="49" charset="0"/>
                <a:cs typeface="Courier New" pitchFamily="49" charset="0"/>
              </a:rPr>
              <a:t>getYResolution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{…}</a:t>
            </a:r>
          </a:p>
          <a:p>
            <a:pPr marL="742950" lvl="2" indent="-342900">
              <a:buFont typeface="Verdana" pitchFamily="34" charset="0"/>
              <a:buChar char=" "/>
            </a:pP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nl-BE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 err="1">
                <a:latin typeface="Courier New" pitchFamily="49" charset="0"/>
                <a:cs typeface="Courier New" pitchFamily="49" charset="0"/>
              </a:rPr>
              <a:t>getBitDepth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{…}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//aantal bits per kleur</a:t>
            </a:r>
          </a:p>
          <a:p>
            <a:pPr marL="742950" lvl="2" indent="-342900">
              <a:buFont typeface="Verdana" pitchFamily="34" charset="0"/>
              <a:buChar char=" "/>
            </a:pPr>
            <a:r>
              <a:rPr lang="nl-BE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000" b="1" dirty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nl-BE" sz="1000" b="1" dirty="0" err="1">
                <a:latin typeface="Courier New" pitchFamily="49" charset="0"/>
                <a:cs typeface="Courier New" pitchFamily="49" charset="0"/>
              </a:rPr>
              <a:t>getDevicenaam</a:t>
            </a:r>
            <a:r>
              <a:rPr lang="nl-BE" sz="1000" b="1" dirty="0" smtClean="0">
                <a:latin typeface="Courier New" pitchFamily="49" charset="0"/>
                <a:cs typeface="Courier New" pitchFamily="49" charset="0"/>
              </a:rPr>
              <a:t>(){…}</a:t>
            </a:r>
          </a:p>
          <a:p>
            <a:pPr marL="742950" lvl="2" indent="-342900">
              <a:buFont typeface="Verdana" pitchFamily="34" charset="0"/>
              <a:buChar char=" "/>
            </a:pPr>
            <a:r>
              <a:rPr lang="nl-BE" sz="1000" b="1" dirty="0">
                <a:latin typeface="Courier New" pitchFamily="49" charset="0"/>
                <a:cs typeface="Courier New" pitchFamily="49" charset="0"/>
              </a:rPr>
              <a:t> </a:t>
            </a:r>
            <a:endParaRPr lang="en-US" sz="1000" b="1" dirty="0">
              <a:latin typeface="Courier New" pitchFamily="49" charset="0"/>
              <a:cs typeface="Courier New" pitchFamily="49" charset="0"/>
            </a:endParaRPr>
          </a:p>
          <a:p>
            <a:pPr marL="857250" lvl="2" indent="0">
              <a:buNone/>
            </a:pP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class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GrabberThread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ea typeface="+mn-ea"/>
                <a:cs typeface="Courier New" pitchFamily="49" charset="0"/>
              </a:rPr>
              <a:t>extends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Thread {</a:t>
            </a:r>
          </a:p>
          <a:p>
            <a:pPr marL="857250" lvl="2" indent="0">
              <a:buNone/>
            </a:pP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sz="1000" b="1" dirty="0">
              <a:latin typeface="Courier New" pitchFamily="49" charset="0"/>
              <a:cs typeface="Courier New" pitchFamily="49" charset="0"/>
            </a:endParaRPr>
          </a:p>
          <a:p>
            <a:pPr marL="857250" lvl="2" indent="0">
              <a:buNone/>
            </a:pP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457200" lvl="1" indent="0">
              <a:buNone/>
            </a:pP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nl-BE" sz="1000" b="1" dirty="0" smtClean="0">
              <a:latin typeface="Courier New" pitchFamily="49" charset="0"/>
              <a:cs typeface="Courier New" pitchFamily="49" charset="0"/>
            </a:endParaRPr>
          </a:p>
          <a:p>
            <a:pPr marL="457200" lvl="1" indent="0">
              <a:buNone/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82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Beelden</a:t>
            </a:r>
            <a:r>
              <a:rPr lang="en-US" sz="3600" dirty="0" smtClean="0"/>
              <a:t> </a:t>
            </a:r>
            <a:r>
              <a:rPr lang="en-US" sz="3600" dirty="0" err="1" smtClean="0"/>
              <a:t>tonen</a:t>
            </a:r>
            <a:r>
              <a:rPr lang="en-US" sz="3600" dirty="0" smtClean="0"/>
              <a:t> van </a:t>
            </a:r>
            <a:r>
              <a:rPr lang="en-US" sz="3600" dirty="0" smtClean="0"/>
              <a:t>de Webcam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985520"/>
            <a:ext cx="4678363" cy="5010468"/>
          </a:xfrm>
        </p:spPr>
        <p:txBody>
          <a:bodyPr/>
          <a:lstStyle/>
          <a:p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extends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JFrame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Timer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timer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...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MyListener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extends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WindowAdapter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windowOpened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WindowEvent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evt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    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theframegrabber.startCapturing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();}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exception)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		{...}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TimerListener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implements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ActionListener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actionPerformed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ActionEvent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e)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getCurrentImage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detectLevel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	...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	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0" y="1016000"/>
            <a:ext cx="4448175" cy="49799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timer = new Timer(delay, new </a:t>
            </a:r>
            <a:r>
              <a:rPr lang="en-US" sz="1000" b="1" dirty="0" err="1" smtClean="0">
                <a:latin typeface="Courier New" pitchFamily="49" charset="0"/>
                <a:cs typeface="Courier New" pitchFamily="49" charset="0"/>
              </a:rPr>
              <a:t>TimerListener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getCurrentImage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try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currentimage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theframegrabber.grabImage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repaint();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catch(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exception)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{...}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detectLevel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		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image = new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currentimage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			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pSettings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newlevel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image.detectLevel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(...);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  <p:sp>
        <p:nvSpPr>
          <p:cNvPr id="10" name="Rectangle 9"/>
          <p:cNvSpPr/>
          <p:nvPr/>
        </p:nvSpPr>
        <p:spPr>
          <a:xfrm>
            <a:off x="3417570" y="2556510"/>
            <a:ext cx="1866900" cy="1021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 In de constructor van het window </a:t>
            </a:r>
            <a:r>
              <a:rPr lang="en-US" sz="1100" dirty="0" err="1" smtClean="0">
                <a:solidFill>
                  <a:schemeClr val="tx1"/>
                </a:solidFill>
              </a:rPr>
              <a:t>wordt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een</a:t>
            </a:r>
            <a:r>
              <a:rPr lang="en-US" sz="1100" dirty="0" smtClean="0">
                <a:solidFill>
                  <a:schemeClr val="tx1"/>
                </a:solidFill>
              </a:rPr>
              <a:t> timer object </a:t>
            </a:r>
            <a:r>
              <a:rPr lang="en-US" sz="1100" dirty="0" err="1" smtClean="0">
                <a:solidFill>
                  <a:schemeClr val="tx1"/>
                </a:solidFill>
              </a:rPr>
              <a:t>aangemaakt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Beelden</a:t>
            </a:r>
            <a:r>
              <a:rPr lang="en-US" sz="3600" dirty="0" smtClean="0"/>
              <a:t> </a:t>
            </a:r>
            <a:r>
              <a:rPr lang="en-US" sz="3600" dirty="0" err="1" smtClean="0"/>
              <a:t>tonen</a:t>
            </a:r>
            <a:r>
              <a:rPr lang="en-US" sz="3600" dirty="0" smtClean="0"/>
              <a:t> </a:t>
            </a:r>
            <a:r>
              <a:rPr lang="en-US" sz="3600" dirty="0" smtClean="0"/>
              <a:t>van de Webcam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985520"/>
            <a:ext cx="4678363" cy="5010468"/>
          </a:xfrm>
        </p:spPr>
        <p:txBody>
          <a:bodyPr/>
          <a:lstStyle/>
          <a:p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extends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JFrame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Timer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timer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...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MyListener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extends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WindowAdapter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windowOpened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WindowEvent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evt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    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theframegrabber.startCapturing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exception)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	{...}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TimerListener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implements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ActionListener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actionPerformed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ActionEvent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e)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getCurrentImage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detectLevel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...</a:t>
            </a: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 	</a:t>
            </a:r>
            <a:endParaRPr lang="en-US" sz="3600" dirty="0"/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0" y="1016000"/>
            <a:ext cx="4448175" cy="49799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timer = new Timer(delay, new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TimerListener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getCurrentImage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try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theframegrabber.grabImage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repaint();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catch(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exception)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{...}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detectLevel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image = new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, 			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pSettings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newlevel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image.detectLevel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(...);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  <p:sp>
        <p:nvSpPr>
          <p:cNvPr id="10" name="Rectangle 9"/>
          <p:cNvSpPr/>
          <p:nvPr/>
        </p:nvSpPr>
        <p:spPr>
          <a:xfrm>
            <a:off x="4046220" y="2202180"/>
            <a:ext cx="1866900" cy="1021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bij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openen</a:t>
            </a:r>
            <a:r>
              <a:rPr lang="en-US" sz="1100" dirty="0" smtClean="0">
                <a:solidFill>
                  <a:schemeClr val="tx1"/>
                </a:solidFill>
              </a:rPr>
              <a:t> van het window (</a:t>
            </a:r>
            <a:r>
              <a:rPr lang="en-US" sz="1100" dirty="0" err="1" smtClean="0">
                <a:solidFill>
                  <a:schemeClr val="tx1"/>
                </a:solidFill>
              </a:rPr>
              <a:t>windowOpened</a:t>
            </a:r>
            <a:r>
              <a:rPr lang="en-US" sz="1100" dirty="0" smtClean="0">
                <a:solidFill>
                  <a:schemeClr val="tx1"/>
                </a:solidFill>
              </a:rPr>
              <a:t> event) </a:t>
            </a:r>
            <a:r>
              <a:rPr lang="en-US" sz="1100" dirty="0" err="1" smtClean="0">
                <a:solidFill>
                  <a:schemeClr val="tx1"/>
                </a:solidFill>
              </a:rPr>
              <a:t>wordt</a:t>
            </a:r>
            <a:r>
              <a:rPr lang="en-US" sz="1100" dirty="0" smtClean="0">
                <a:solidFill>
                  <a:schemeClr val="tx1"/>
                </a:solidFill>
              </a:rPr>
              <a:t> de webcam capturing </a:t>
            </a:r>
            <a:r>
              <a:rPr lang="en-US" sz="1100" dirty="0" err="1" smtClean="0">
                <a:solidFill>
                  <a:schemeClr val="tx1"/>
                </a:solidFill>
              </a:rPr>
              <a:t>gestart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Beelden</a:t>
            </a:r>
            <a:r>
              <a:rPr lang="en-US" sz="3600" dirty="0" smtClean="0"/>
              <a:t> </a:t>
            </a:r>
            <a:r>
              <a:rPr lang="en-US" sz="3600" dirty="0" err="1" smtClean="0"/>
              <a:t>tonen</a:t>
            </a:r>
            <a:r>
              <a:rPr lang="en-US" sz="3600" dirty="0" smtClean="0"/>
              <a:t> </a:t>
            </a:r>
            <a:r>
              <a:rPr lang="en-US" sz="3600" dirty="0" smtClean="0"/>
              <a:t>van de Webcam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985520"/>
            <a:ext cx="4678363" cy="5010468"/>
          </a:xfrm>
        </p:spPr>
        <p:txBody>
          <a:bodyPr/>
          <a:lstStyle/>
          <a:p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extends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JFrame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Timer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timer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...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MyListener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extends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WindowAdapter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windowOpened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WindowEvent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evt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    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theframegrabber.startCapturing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exception)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	{...}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TimerListener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implements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ActionListener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actionPerformed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ActionEvent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e)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getCurrentImage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detectLevel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...</a:t>
            </a:r>
          </a:p>
          <a:p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0" y="1016000"/>
            <a:ext cx="4448175" cy="49799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timer = new Timer(delay, new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TimerListener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getCurrentImage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try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theframegrabber.grabImage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repaint();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catch(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FrameGrabberException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exception)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{...}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detectLevel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{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image = new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MyRGBImage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currentimage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, 					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pSettings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newlevel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image.detectLevel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(...);	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	...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447675" algn="l"/>
                <a:tab pos="630238" algn="l"/>
                <a:tab pos="803275" algn="l"/>
              </a:tabLst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2938-6984-41A8-80AA-43855A0DA13A}" type="datetime1">
              <a:rPr lang="nl-NL" smtClean="0"/>
              <a:pPr/>
              <a:t>22-2-2011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7E2E9-DF77-458F-B06A-ADE96A03827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/>
              <a:t>Digitale beeldverwerking</a:t>
            </a:r>
            <a:endParaRPr lang="nl-NL" dirty="0"/>
          </a:p>
        </p:txBody>
      </p:sp>
      <p:sp>
        <p:nvSpPr>
          <p:cNvPr id="10" name="Rectangle 9"/>
          <p:cNvSpPr/>
          <p:nvPr/>
        </p:nvSpPr>
        <p:spPr>
          <a:xfrm>
            <a:off x="4023360" y="2159000"/>
            <a:ext cx="2766060" cy="172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Elke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keer</a:t>
            </a:r>
            <a:r>
              <a:rPr lang="en-US" sz="1100" dirty="0" smtClean="0">
                <a:solidFill>
                  <a:schemeClr val="tx1"/>
                </a:solidFill>
              </a:rPr>
              <a:t> de timer </a:t>
            </a:r>
            <a:r>
              <a:rPr lang="en-US" sz="1100" dirty="0" err="1" smtClean="0">
                <a:solidFill>
                  <a:schemeClr val="tx1"/>
                </a:solidFill>
              </a:rPr>
              <a:t>afloopt</a:t>
            </a:r>
            <a:r>
              <a:rPr lang="en-US" sz="1100" dirty="0" smtClean="0">
                <a:solidFill>
                  <a:schemeClr val="tx1"/>
                </a:solidFill>
              </a:rPr>
              <a:t> (</a:t>
            </a:r>
            <a:r>
              <a:rPr lang="en-US" sz="1100" dirty="0" err="1" smtClean="0">
                <a:solidFill>
                  <a:schemeClr val="tx1"/>
                </a:solidFill>
              </a:rPr>
              <a:t>na</a:t>
            </a:r>
            <a:r>
              <a:rPr lang="en-US" sz="1100" dirty="0" smtClean="0">
                <a:solidFill>
                  <a:schemeClr val="tx1"/>
                </a:solidFill>
              </a:rPr>
              <a:t> delay ms) </a:t>
            </a:r>
            <a:r>
              <a:rPr lang="en-US" sz="1100" dirty="0" err="1" smtClean="0">
                <a:solidFill>
                  <a:schemeClr val="tx1"/>
                </a:solidFill>
              </a:rPr>
              <a:t>wordt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een</a:t>
            </a:r>
            <a:r>
              <a:rPr lang="en-US" sz="1100" dirty="0" smtClean="0">
                <a:solidFill>
                  <a:schemeClr val="tx1"/>
                </a:solidFill>
              </a:rPr>
              <a:t> frame </a:t>
            </a:r>
            <a:r>
              <a:rPr lang="en-US" sz="1100" dirty="0" err="1" smtClean="0">
                <a:solidFill>
                  <a:schemeClr val="tx1"/>
                </a:solidFill>
              </a:rPr>
              <a:t>gecaptured</a:t>
            </a:r>
            <a:r>
              <a:rPr lang="en-US" sz="1100" dirty="0" smtClean="0">
                <a:solidFill>
                  <a:schemeClr val="tx1"/>
                </a:solidFill>
              </a:rPr>
              <a:t> (</a:t>
            </a:r>
            <a:r>
              <a:rPr lang="en-US" sz="1100" dirty="0" err="1" smtClean="0">
                <a:solidFill>
                  <a:schemeClr val="tx1"/>
                </a:solidFill>
              </a:rPr>
              <a:t>getCurrentImage</a:t>
            </a:r>
            <a:r>
              <a:rPr lang="en-US" sz="1100" dirty="0" smtClean="0">
                <a:solidFill>
                  <a:schemeClr val="tx1"/>
                </a:solidFill>
              </a:rPr>
              <a:t>) en </a:t>
            </a:r>
            <a:r>
              <a:rPr lang="en-US" sz="1100" dirty="0" err="1" smtClean="0">
                <a:solidFill>
                  <a:schemeClr val="tx1"/>
                </a:solidFill>
              </a:rPr>
              <a:t>wordt</a:t>
            </a:r>
            <a:r>
              <a:rPr lang="en-US" sz="1100" dirty="0" smtClean="0">
                <a:solidFill>
                  <a:schemeClr val="tx1"/>
                </a:solidFill>
              </a:rPr>
              <a:t> de </a:t>
            </a:r>
            <a:r>
              <a:rPr lang="en-US" sz="1100" dirty="0" err="1" smtClean="0">
                <a:solidFill>
                  <a:schemeClr val="tx1"/>
                </a:solidFill>
              </a:rPr>
              <a:t>detectie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uitgevoerd</a:t>
            </a:r>
            <a:r>
              <a:rPr lang="en-US" sz="1100" dirty="0" smtClean="0">
                <a:solidFill>
                  <a:schemeClr val="tx1"/>
                </a:solidFill>
              </a:rPr>
              <a:t> (</a:t>
            </a:r>
            <a:r>
              <a:rPr lang="en-US" sz="1100" dirty="0" err="1" smtClean="0">
                <a:solidFill>
                  <a:schemeClr val="tx1"/>
                </a:solidFill>
              </a:rPr>
              <a:t>detectLevel</a:t>
            </a:r>
            <a:r>
              <a:rPr lang="en-US" sz="1100" dirty="0" smtClean="0">
                <a:solidFill>
                  <a:schemeClr val="tx1"/>
                </a:solidFill>
              </a:rPr>
              <a:t>)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339840" y="1592580"/>
            <a:ext cx="259080" cy="9753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PPT template VUB">
  <a:themeElements>
    <a:clrScheme name="test kunstmaa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 kunstmaa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t kunstma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 kunstma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 kunstma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 kunstma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 kunstma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 kunstma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 kunstma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 kunstma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 kunstma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 kunstma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 kunstma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 kunstma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template VUB</Template>
  <TotalTime>1951</TotalTime>
  <Words>587</Words>
  <Application>Microsoft Office PowerPoint</Application>
  <PresentationFormat>On-screen Show (4:3)</PresentationFormat>
  <Paragraphs>408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PPT template VUB</vt:lpstr>
      <vt:lpstr>Equation</vt:lpstr>
      <vt:lpstr>Digitale beeldverwerking</vt:lpstr>
      <vt:lpstr>Doel</vt:lpstr>
      <vt:lpstr>Digitale beelden</vt:lpstr>
      <vt:lpstr>Digitale beelden (Java)</vt:lpstr>
      <vt:lpstr>Digitale beelden (Java)</vt:lpstr>
      <vt:lpstr>Beelden ophalen van de webcam</vt:lpstr>
      <vt:lpstr>Beelden tonen van de Webcam</vt:lpstr>
      <vt:lpstr>Beelden tonen van de Webcam</vt:lpstr>
      <vt:lpstr>Beelden tonen van de Webcam</vt:lpstr>
      <vt:lpstr>Beelden tonen van de Webcam</vt:lpstr>
      <vt:lpstr>Algoritme voor detectie</vt:lpstr>
      <vt:lpstr>Algoritme voor detectie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Digitale beeldverwerking</dc:title>
  <dc:creator>jbarbari</dc:creator>
  <cp:lastModifiedBy>Gonzalez, Isabel</cp:lastModifiedBy>
  <cp:revision>38</cp:revision>
  <cp:lastPrinted>2011-02-22T13:30:48Z</cp:lastPrinted>
  <dcterms:created xsi:type="dcterms:W3CDTF">2011-02-07T11:55:49Z</dcterms:created>
  <dcterms:modified xsi:type="dcterms:W3CDTF">2011-02-22T13:31:39Z</dcterms:modified>
</cp:coreProperties>
</file>